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7"/>
  </p:notesMasterIdLst>
  <p:sldIdLst>
    <p:sldId id="306" r:id="rId5"/>
    <p:sldId id="307" r:id="rId6"/>
    <p:sldId id="308" r:id="rId7"/>
    <p:sldId id="309" r:id="rId8"/>
    <p:sldId id="318" r:id="rId9"/>
    <p:sldId id="323" r:id="rId10"/>
    <p:sldId id="321" r:id="rId11"/>
    <p:sldId id="322" r:id="rId12"/>
    <p:sldId id="319" r:id="rId13"/>
    <p:sldId id="320" r:id="rId14"/>
    <p:sldId id="324" r:id="rId15"/>
    <p:sldId id="325" r:id="rId16"/>
    <p:sldId id="327" r:id="rId17"/>
    <p:sldId id="328" r:id="rId18"/>
    <p:sldId id="326" r:id="rId19"/>
    <p:sldId id="329" r:id="rId20"/>
    <p:sldId id="314" r:id="rId21"/>
    <p:sldId id="331" r:id="rId22"/>
    <p:sldId id="332" r:id="rId23"/>
    <p:sldId id="333" r:id="rId24"/>
    <p:sldId id="334" r:id="rId25"/>
    <p:sldId id="315" r:id="rId26"/>
    <p:sldId id="310" r:id="rId27"/>
    <p:sldId id="303" r:id="rId28"/>
    <p:sldId id="316" r:id="rId29"/>
    <p:sldId id="335" r:id="rId30"/>
    <p:sldId id="336" r:id="rId31"/>
    <p:sldId id="337" r:id="rId32"/>
    <p:sldId id="317" r:id="rId33"/>
    <p:sldId id="313" r:id="rId34"/>
    <p:sldId id="312" r:id="rId35"/>
    <p:sldId id="33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amille coeurjoly" initials="cc" lastIdx="1" clrIdx="0">
    <p:extLst>
      <p:ext uri="{19B8F6BF-5375-455C-9EA6-DF929625EA0E}">
        <p15:presenceInfo xmlns:p15="http://schemas.microsoft.com/office/powerpoint/2012/main" userId="71d926cd7e6b48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B400"/>
    <a:srgbClr val="E56910"/>
    <a:srgbClr val="713103"/>
    <a:srgbClr val="CB5D07"/>
    <a:srgbClr val="C95902"/>
    <a:srgbClr val="862E05"/>
    <a:srgbClr val="FFFFFF"/>
    <a:srgbClr val="F7B57C"/>
    <a:srgbClr val="362A1C"/>
    <a:srgbClr val="46A4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221" autoAdjust="0"/>
  </p:normalViewPr>
  <p:slideViewPr>
    <p:cSldViewPr snapToGrid="0">
      <p:cViewPr varScale="1">
        <p:scale>
          <a:sx n="90" d="100"/>
          <a:sy n="90" d="100"/>
        </p:scale>
        <p:origin x="1332" y="7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07/relationships/hdphoto" Target="../media/hdphoto1.wdp"/><Relationship Id="rId1" Type="http://schemas.openxmlformats.org/officeDocument/2006/relationships/image" Target="../media/image37.png"/><Relationship Id="rId6" Type="http://schemas.openxmlformats.org/officeDocument/2006/relationships/image" Target="../media/image40.jpg"/><Relationship Id="rId5" Type="http://schemas.openxmlformats.org/officeDocument/2006/relationships/image" Target="../media/image39.jpg"/><Relationship Id="rId4" Type="http://schemas.microsoft.com/office/2007/relationships/hdphoto" Target="../media/hdphoto2.wdp"/></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07/relationships/hdphoto" Target="../media/hdphoto1.wdp"/><Relationship Id="rId1" Type="http://schemas.openxmlformats.org/officeDocument/2006/relationships/image" Target="../media/image37.png"/><Relationship Id="rId6" Type="http://schemas.openxmlformats.org/officeDocument/2006/relationships/image" Target="../media/image40.jpg"/><Relationship Id="rId5" Type="http://schemas.openxmlformats.org/officeDocument/2006/relationships/image" Target="../media/image39.jp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custT="1"/>
      <dgm:spPr>
        <a:solidFill>
          <a:schemeClr val="accent2"/>
        </a:solidFill>
        <a:ln>
          <a:solidFill>
            <a:schemeClr val="accent2"/>
          </a:solidFill>
        </a:ln>
      </dgm:spPr>
      <dgm:t>
        <a:bodyPr/>
        <a:lstStyle/>
        <a:p>
          <a:r>
            <a:rPr lang="en-US" sz="1400" b="1" i="0" u="none" dirty="0"/>
            <a:t>Asking the User for Input and Processing the Input</a:t>
          </a:r>
          <a:endParaRPr lang="en-US" sz="1400" b="1" dirty="0"/>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400" b="0" i="0" u="none" dirty="0">
              <a:solidFill>
                <a:schemeClr val="accent6">
                  <a:lumMod val="50000"/>
                </a:schemeClr>
              </a:solidFill>
            </a:rPr>
            <a:t>Counting the number of words in the input.</a:t>
          </a:r>
        </a:p>
        <a:p>
          <a:r>
            <a:rPr lang="en-US" sz="1400" b="0" i="0" u="none" dirty="0">
              <a:solidFill>
                <a:schemeClr val="accent6">
                  <a:lumMod val="50000"/>
                </a:schemeClr>
              </a:solidFill>
            </a:rPr>
            <a:t>Formatting the input with some pre-defined functions.</a:t>
          </a:r>
          <a:endParaRPr lang="en-US" sz="1400" dirty="0">
            <a:solidFill>
              <a:schemeClr val="accent6">
                <a:lumMod val="50000"/>
              </a:schemeClr>
            </a:solidFill>
          </a:endParaRP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custT="1"/>
      <dgm:spPr>
        <a:solidFill>
          <a:schemeClr val="accent1"/>
        </a:solidFill>
        <a:ln>
          <a:solidFill>
            <a:schemeClr val="accent1"/>
          </a:solidFill>
        </a:ln>
      </dgm:spPr>
      <dgm:t>
        <a:bodyPr/>
        <a:lstStyle/>
        <a:p>
          <a:r>
            <a:rPr lang="en-US" sz="1400" b="1" dirty="0"/>
            <a:t>Understanding the Input</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400" dirty="0">
              <a:solidFill>
                <a:schemeClr val="accent6">
                  <a:lumMod val="50000"/>
                </a:schemeClr>
              </a:solidFill>
            </a:rPr>
            <a:t>Using a While Loop that will run until the recommender understands the input.</a:t>
          </a:r>
        </a:p>
        <a:p>
          <a:r>
            <a:rPr lang="en-US" sz="1400" dirty="0">
              <a:solidFill>
                <a:schemeClr val="accent6">
                  <a:lumMod val="50000"/>
                </a:schemeClr>
              </a:solidFill>
            </a:rPr>
            <a:t>If not, it will ask the user to ask again.</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custT="1"/>
      <dgm:spPr>
        <a:solidFill>
          <a:schemeClr val="accent5"/>
        </a:solidFill>
        <a:ln>
          <a:solidFill>
            <a:schemeClr val="accent5"/>
          </a:solidFill>
        </a:ln>
      </dgm:spPr>
      <dgm:t>
        <a:bodyPr/>
        <a:lstStyle/>
        <a:p>
          <a:r>
            <a:rPr lang="en-US" sz="1400" b="1" dirty="0"/>
            <a:t>Filtering the Data</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400" b="0" i="0" u="none" dirty="0">
              <a:solidFill>
                <a:schemeClr val="accent6">
                  <a:lumMod val="50000"/>
                </a:schemeClr>
              </a:solidFill>
            </a:rPr>
            <a:t>Filtering the data based on the nature of the input.</a:t>
          </a:r>
        </a:p>
        <a:p>
          <a:r>
            <a:rPr lang="en-US" sz="1400" b="0" i="0" u="none" dirty="0">
              <a:solidFill>
                <a:schemeClr val="accent6">
                  <a:lumMod val="50000"/>
                </a:schemeClr>
              </a:solidFill>
            </a:rPr>
            <a:t>If there is more than one input/filter, filtering based on 2 subsets of the data frame.</a:t>
          </a:r>
          <a:endParaRPr lang="en-US" sz="1400" dirty="0">
            <a:solidFill>
              <a:schemeClr val="accent6">
                <a:lumMod val="50000"/>
              </a:schemeClr>
            </a:solidFill>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custT="1"/>
      <dgm:spPr>
        <a:solidFill>
          <a:schemeClr val="accent3"/>
        </a:solidFill>
        <a:ln>
          <a:solidFill>
            <a:schemeClr val="accent3"/>
          </a:solidFill>
        </a:ln>
      </dgm:spPr>
      <dgm:t>
        <a:bodyPr/>
        <a:lstStyle/>
        <a:p>
          <a:r>
            <a:rPr lang="en-US" sz="1400" b="1" dirty="0"/>
            <a:t>Finding the best recommendation</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400" dirty="0">
              <a:solidFill>
                <a:schemeClr val="accent6">
                  <a:lumMod val="50000"/>
                </a:schemeClr>
              </a:solidFill>
            </a:rPr>
            <a:t>Recommending based on a beer style</a:t>
          </a:r>
        </a:p>
        <a:p>
          <a:r>
            <a:rPr lang="en-US" sz="1400" dirty="0">
              <a:solidFill>
                <a:schemeClr val="accent6">
                  <a:lumMod val="50000"/>
                </a:schemeClr>
              </a:solidFill>
            </a:rPr>
            <a:t>OR</a:t>
          </a:r>
        </a:p>
        <a:p>
          <a:r>
            <a:rPr lang="en-US" sz="1400" dirty="0">
              <a:solidFill>
                <a:schemeClr val="accent6">
                  <a:lumMod val="50000"/>
                </a:schemeClr>
              </a:solidFill>
            </a:rPr>
            <a:t>Recommending based on a beer or brewery name.</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custT="1"/>
      <dgm:spPr>
        <a:solidFill>
          <a:schemeClr val="accent4"/>
        </a:solidFill>
        <a:ln>
          <a:solidFill>
            <a:schemeClr val="accent4"/>
          </a:solidFill>
        </a:ln>
      </dgm:spPr>
      <dgm:t>
        <a:bodyPr/>
        <a:lstStyle/>
        <a:p>
          <a:r>
            <a:rPr lang="en-US" sz="1400" b="1" dirty="0"/>
            <a:t>Giving the recommendations</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custT="1"/>
      <dgm:spPr/>
      <dgm:t>
        <a:bodyPr/>
        <a:lstStyle/>
        <a:p>
          <a:pPr marL="0" lvl="0" algn="l" defTabSz="622300">
            <a:lnSpc>
              <a:spcPct val="90000"/>
            </a:lnSpc>
            <a:spcBef>
              <a:spcPct val="0"/>
            </a:spcBef>
            <a:spcAft>
              <a:spcPct val="35000"/>
            </a:spcAft>
            <a:buNone/>
          </a:pPr>
          <a:r>
            <a:rPr lang="en-US" sz="1400" kern="1200" dirty="0">
              <a:solidFill>
                <a:srgbClr val="B22600">
                  <a:lumMod val="50000"/>
                </a:srgbClr>
              </a:solidFill>
              <a:latin typeface="Univers"/>
              <a:ea typeface="+mn-ea"/>
              <a:cs typeface="+mn-cs"/>
            </a:rPr>
            <a:t>Giving a list of 5 recommendations ranked by the weighted rating.</a:t>
          </a:r>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More data</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68000"/>
                    </a14:imgEffect>
                  </a14:imgLayer>
                </a14:imgProps>
              </a:ext>
              <a:ext uri="{28A0092B-C50C-407E-A947-70E740481C1C}">
                <a14:useLocalDpi xmlns:a14="http://schemas.microsoft.com/office/drawing/2010/main" val="0"/>
              </a:ext>
            </a:extLst>
          </a:blip>
          <a:srcRect/>
          <a:stretch>
            <a:fillRect l="-41000" r="-41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a:blip xmlns:r="http://schemas.openxmlformats.org/officeDocument/2006/relationships" r:embed="rId3">
            <a:extLst>
              <a:ext uri="{BEBA8EAE-BF5A-486C-A8C5-ECC9F3942E4B}">
                <a14:imgProps xmlns:a14="http://schemas.microsoft.com/office/drawing/2010/main">
                  <a14:imgLayer r:embed="rId4">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l="-32000" r="-32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4000" r="-34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038746" y="2046973"/>
          <a:ext cx="2263711" cy="181952"/>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133" y="3269805"/>
          <a:ext cx="2274404" cy="75457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i="0" u="none" kern="1200" dirty="0"/>
            <a:t>Asking the User for Input and Processing the Input</a:t>
          </a:r>
          <a:endParaRPr lang="en-US" sz="1400" b="1" kern="1200" dirty="0"/>
        </a:p>
      </dsp:txBody>
      <dsp:txXfrm>
        <a:off x="2133" y="3269805"/>
        <a:ext cx="2180083" cy="754570"/>
      </dsp:txXfrm>
    </dsp:sp>
    <dsp:sp modelId="{810D7AA7-A541-4507-BE7F-36CCF210089F}">
      <dsp:nvSpPr>
        <dsp:cNvPr id="0" name=""/>
        <dsp:cNvSpPr/>
      </dsp:nvSpPr>
      <dsp:spPr>
        <a:xfrm>
          <a:off x="184085" y="1115265"/>
          <a:ext cx="1846816" cy="16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accent6">
                  <a:lumMod val="50000"/>
                </a:schemeClr>
              </a:solidFill>
            </a:rPr>
            <a:t>Counting the number of words in the input.</a:t>
          </a:r>
        </a:p>
        <a:p>
          <a:pPr marL="0" lvl="0" indent="0" algn="l" defTabSz="622300">
            <a:lnSpc>
              <a:spcPct val="90000"/>
            </a:lnSpc>
            <a:spcBef>
              <a:spcPct val="0"/>
            </a:spcBef>
            <a:spcAft>
              <a:spcPct val="35000"/>
            </a:spcAft>
            <a:buNone/>
          </a:pPr>
          <a:r>
            <a:rPr lang="en-US" sz="1400" b="0" i="0" u="none" kern="1200" dirty="0">
              <a:solidFill>
                <a:schemeClr val="accent6">
                  <a:lumMod val="50000"/>
                </a:schemeClr>
              </a:solidFill>
            </a:rPr>
            <a:t>Formatting the input with some pre-defined functions.</a:t>
          </a:r>
          <a:endParaRPr lang="en-US" sz="1400" kern="1200" dirty="0">
            <a:solidFill>
              <a:schemeClr val="accent6">
                <a:lumMod val="50000"/>
              </a:schemeClr>
            </a:solidFill>
          </a:endParaRPr>
        </a:p>
      </dsp:txBody>
      <dsp:txXfrm>
        <a:off x="184085" y="1115265"/>
        <a:ext cx="1846816" cy="1630312"/>
      </dsp:txXfrm>
    </dsp:sp>
    <dsp:sp modelId="{E41E7729-FD3F-426D-804C-45BD60BD762D}">
      <dsp:nvSpPr>
        <dsp:cNvPr id="0" name=""/>
        <dsp:cNvSpPr/>
      </dsp:nvSpPr>
      <dsp:spPr>
        <a:xfrm rot="5400000">
          <a:off x="1121938" y="2046973"/>
          <a:ext cx="2263711" cy="181952"/>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62817" y="3269805"/>
          <a:ext cx="2274404" cy="75457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dirty="0"/>
            <a:t>Understanding the Input</a:t>
          </a:r>
        </a:p>
      </dsp:txBody>
      <dsp:txXfrm>
        <a:off x="2351460" y="3269805"/>
        <a:ext cx="1897119" cy="754570"/>
      </dsp:txXfrm>
    </dsp:sp>
    <dsp:sp modelId="{5E07F9E4-149C-4A89-848F-4ABDD305F0C5}">
      <dsp:nvSpPr>
        <dsp:cNvPr id="0" name=""/>
        <dsp:cNvSpPr/>
      </dsp:nvSpPr>
      <dsp:spPr>
        <a:xfrm>
          <a:off x="2344769" y="1115265"/>
          <a:ext cx="1846816" cy="16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accent6">
                  <a:lumMod val="50000"/>
                </a:schemeClr>
              </a:solidFill>
            </a:rPr>
            <a:t>Using a While Loop that will run until the recommender understands the input.</a:t>
          </a:r>
        </a:p>
        <a:p>
          <a:pPr marL="0" lvl="0" indent="0" algn="l" defTabSz="622300">
            <a:lnSpc>
              <a:spcPct val="90000"/>
            </a:lnSpc>
            <a:spcBef>
              <a:spcPct val="0"/>
            </a:spcBef>
            <a:spcAft>
              <a:spcPct val="35000"/>
            </a:spcAft>
            <a:buNone/>
          </a:pPr>
          <a:r>
            <a:rPr lang="en-US" sz="1400" kern="1200" dirty="0">
              <a:solidFill>
                <a:schemeClr val="accent6">
                  <a:lumMod val="50000"/>
                </a:schemeClr>
              </a:solidFill>
            </a:rPr>
            <a:t>If not, it will ask the user to ask again.</a:t>
          </a:r>
        </a:p>
      </dsp:txBody>
      <dsp:txXfrm>
        <a:off x="2344769" y="1115265"/>
        <a:ext cx="1846816" cy="1630312"/>
      </dsp:txXfrm>
    </dsp:sp>
    <dsp:sp modelId="{473F2067-7126-4D56-A328-5A8CFD3D8D52}">
      <dsp:nvSpPr>
        <dsp:cNvPr id="0" name=""/>
        <dsp:cNvSpPr/>
      </dsp:nvSpPr>
      <dsp:spPr>
        <a:xfrm rot="5400000">
          <a:off x="3282622" y="2046973"/>
          <a:ext cx="2263711" cy="18195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323502" y="3269805"/>
          <a:ext cx="2274404" cy="75457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dirty="0"/>
            <a:t>Filtering the Data</a:t>
          </a:r>
        </a:p>
      </dsp:txBody>
      <dsp:txXfrm>
        <a:off x="4512145" y="3269805"/>
        <a:ext cx="1897119" cy="754570"/>
      </dsp:txXfrm>
    </dsp:sp>
    <dsp:sp modelId="{FD7B29F2-0D66-4B4B-BC8A-82DA23575305}">
      <dsp:nvSpPr>
        <dsp:cNvPr id="0" name=""/>
        <dsp:cNvSpPr/>
      </dsp:nvSpPr>
      <dsp:spPr>
        <a:xfrm>
          <a:off x="4505454" y="1115265"/>
          <a:ext cx="1846816" cy="16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accent6">
                  <a:lumMod val="50000"/>
                </a:schemeClr>
              </a:solidFill>
            </a:rPr>
            <a:t>Filtering the data based on the nature of the input.</a:t>
          </a:r>
        </a:p>
        <a:p>
          <a:pPr marL="0" lvl="0" indent="0" algn="l" defTabSz="622300">
            <a:lnSpc>
              <a:spcPct val="90000"/>
            </a:lnSpc>
            <a:spcBef>
              <a:spcPct val="0"/>
            </a:spcBef>
            <a:spcAft>
              <a:spcPct val="35000"/>
            </a:spcAft>
            <a:buNone/>
          </a:pPr>
          <a:r>
            <a:rPr lang="en-US" sz="1400" b="0" i="0" u="none" kern="1200" dirty="0">
              <a:solidFill>
                <a:schemeClr val="accent6">
                  <a:lumMod val="50000"/>
                </a:schemeClr>
              </a:solidFill>
            </a:rPr>
            <a:t>If there is more than one input/filter, filtering based on 2 subsets of the data frame.</a:t>
          </a:r>
          <a:endParaRPr lang="en-US" sz="1400" kern="1200" dirty="0">
            <a:solidFill>
              <a:schemeClr val="accent6">
                <a:lumMod val="50000"/>
              </a:schemeClr>
            </a:solidFill>
          </a:endParaRPr>
        </a:p>
      </dsp:txBody>
      <dsp:txXfrm>
        <a:off x="4505454" y="1115265"/>
        <a:ext cx="1846816" cy="1630312"/>
      </dsp:txXfrm>
    </dsp:sp>
    <dsp:sp modelId="{2377F551-4CF6-4656-B644-60A7FC1B0F64}">
      <dsp:nvSpPr>
        <dsp:cNvPr id="0" name=""/>
        <dsp:cNvSpPr/>
      </dsp:nvSpPr>
      <dsp:spPr>
        <a:xfrm rot="5400000">
          <a:off x="5443307" y="2046973"/>
          <a:ext cx="2263711" cy="181952"/>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6484186" y="3269805"/>
          <a:ext cx="2274404" cy="75457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dirty="0"/>
            <a:t>Finding the best recommendation</a:t>
          </a:r>
        </a:p>
      </dsp:txBody>
      <dsp:txXfrm>
        <a:off x="6672829" y="3269805"/>
        <a:ext cx="1897119" cy="754570"/>
      </dsp:txXfrm>
    </dsp:sp>
    <dsp:sp modelId="{1F1B09A6-DA7E-41D1-B8A6-E3B6E775E5C1}">
      <dsp:nvSpPr>
        <dsp:cNvPr id="0" name=""/>
        <dsp:cNvSpPr/>
      </dsp:nvSpPr>
      <dsp:spPr>
        <a:xfrm>
          <a:off x="6666139" y="1115265"/>
          <a:ext cx="1846816" cy="16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accent6">
                  <a:lumMod val="50000"/>
                </a:schemeClr>
              </a:solidFill>
            </a:rPr>
            <a:t>Recommending based on a beer style</a:t>
          </a:r>
        </a:p>
        <a:p>
          <a:pPr marL="0" lvl="0" indent="0" algn="l" defTabSz="622300">
            <a:lnSpc>
              <a:spcPct val="90000"/>
            </a:lnSpc>
            <a:spcBef>
              <a:spcPct val="0"/>
            </a:spcBef>
            <a:spcAft>
              <a:spcPct val="35000"/>
            </a:spcAft>
            <a:buNone/>
          </a:pPr>
          <a:r>
            <a:rPr lang="en-US" sz="1400" kern="1200" dirty="0">
              <a:solidFill>
                <a:schemeClr val="accent6">
                  <a:lumMod val="50000"/>
                </a:schemeClr>
              </a:solidFill>
            </a:rPr>
            <a:t>OR</a:t>
          </a:r>
        </a:p>
        <a:p>
          <a:pPr marL="0" lvl="0" indent="0" algn="l" defTabSz="622300">
            <a:lnSpc>
              <a:spcPct val="90000"/>
            </a:lnSpc>
            <a:spcBef>
              <a:spcPct val="0"/>
            </a:spcBef>
            <a:spcAft>
              <a:spcPct val="35000"/>
            </a:spcAft>
            <a:buNone/>
          </a:pPr>
          <a:r>
            <a:rPr lang="en-US" sz="1400" kern="1200" dirty="0">
              <a:solidFill>
                <a:schemeClr val="accent6">
                  <a:lumMod val="50000"/>
                </a:schemeClr>
              </a:solidFill>
            </a:rPr>
            <a:t>Recommending based on a beer or brewery name.</a:t>
          </a:r>
        </a:p>
      </dsp:txBody>
      <dsp:txXfrm>
        <a:off x="6666139" y="1115265"/>
        <a:ext cx="1846816" cy="1630312"/>
      </dsp:txXfrm>
    </dsp:sp>
    <dsp:sp modelId="{E2C584B7-5B6E-4F6E-A7B8-E679FEF7BC4D}">
      <dsp:nvSpPr>
        <dsp:cNvPr id="0" name=""/>
        <dsp:cNvSpPr/>
      </dsp:nvSpPr>
      <dsp:spPr>
        <a:xfrm rot="5400000">
          <a:off x="7603991" y="2046973"/>
          <a:ext cx="2263711" cy="181952"/>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8644871" y="3269805"/>
          <a:ext cx="2274404" cy="75457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dirty="0"/>
            <a:t>Giving the recommendations</a:t>
          </a:r>
        </a:p>
      </dsp:txBody>
      <dsp:txXfrm>
        <a:off x="8833514" y="3269805"/>
        <a:ext cx="1897119" cy="754570"/>
      </dsp:txXfrm>
    </dsp:sp>
    <dsp:sp modelId="{B73D2BBA-574C-491E-A31C-8B6EA5CC871A}">
      <dsp:nvSpPr>
        <dsp:cNvPr id="0" name=""/>
        <dsp:cNvSpPr/>
      </dsp:nvSpPr>
      <dsp:spPr>
        <a:xfrm>
          <a:off x="8826823" y="1115265"/>
          <a:ext cx="1846816" cy="16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B22600">
                  <a:lumMod val="50000"/>
                </a:srgbClr>
              </a:solidFill>
              <a:latin typeface="Univers"/>
              <a:ea typeface="+mn-ea"/>
              <a:cs typeface="+mn-cs"/>
            </a:rPr>
            <a:t>Giving a list of 5 recommendations ranked by the weighted rating.</a:t>
          </a:r>
        </a:p>
      </dsp:txBody>
      <dsp:txXfrm>
        <a:off x="8826823" y="1115265"/>
        <a:ext cx="1846816" cy="1630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saturation sat="68000"/>
                    </a14:imgEffect>
                  </a14:imgLayer>
                </a14:imgProps>
              </a:ext>
              <a:ext uri="{28A0092B-C50C-407E-A947-70E740481C1C}">
                <a14:useLocalDpi xmlns:a14="http://schemas.microsoft.com/office/drawing/2010/main" val="0"/>
              </a:ext>
            </a:extLst>
          </a:blip>
          <a:srcRect/>
          <a:stretch>
            <a:fillRect l="-41000" r="-4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More data</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a:blip xmlns:r="http://schemas.openxmlformats.org/officeDocument/2006/relationships" r:embed="rId3">
            <a:extLst>
              <a:ext uri="{BEBA8EAE-BF5A-486C-A8C5-ECC9F3942E4B}">
                <a14:imgProps xmlns:a14="http://schemas.microsoft.com/office/drawing/2010/main">
                  <a14:imgLayer r:embed="rId4">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l="-32000" r="-3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4000" r="-3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23F"/>
                </a:solidFill>
                <a:effectLst/>
                <a:latin typeface="OpenSans"/>
              </a:rPr>
              <a:t>Hoppy: From a flavor standpoint, hops can help to temper the sweetness of the malt in beer. It also helps beer last longer without spoiling, which was particularly important before refrigeration was available. When you increase the hops in a recipe to extreme levels, though, you end up with something that can survive the trip from Great Britain to India by sea – and that’s why India Pale ale exists.</a:t>
            </a:r>
          </a:p>
          <a:p>
            <a:r>
              <a:rPr lang="en-US" b="0" i="0" dirty="0">
                <a:solidFill>
                  <a:srgbClr val="44423F"/>
                </a:solidFill>
                <a:effectLst/>
                <a:latin typeface="OpenSans"/>
              </a:rPr>
              <a:t>Fruity: Aged in a wine cask.</a:t>
            </a:r>
          </a:p>
          <a:p>
            <a:r>
              <a:rPr lang="en-US" b="0" i="0" dirty="0">
                <a:solidFill>
                  <a:srgbClr val="44423F"/>
                </a:solidFill>
                <a:effectLst/>
                <a:latin typeface="OpenSans"/>
              </a:rPr>
              <a:t>Spices: Lambic beers are using wild yeast.</a:t>
            </a:r>
            <a:endParaRPr lang="en-NL"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149620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lumMod val="50000"/>
                  </a:schemeClr>
                </a:solidFill>
              </a:rPr>
              <a:t>`alcohol`, `</a:t>
            </a:r>
            <a:r>
              <a:rPr lang="en-US" dirty="0" err="1">
                <a:solidFill>
                  <a:schemeClr val="accent6">
                    <a:lumMod val="50000"/>
                  </a:schemeClr>
                </a:solidFill>
              </a:rPr>
              <a:t>max_ibu</a:t>
            </a:r>
            <a:r>
              <a:rPr lang="en-US" dirty="0">
                <a:solidFill>
                  <a:schemeClr val="accent6">
                    <a:lumMod val="50000"/>
                  </a:schemeClr>
                </a:solidFill>
              </a:rPr>
              <a:t>`, `</a:t>
            </a:r>
            <a:r>
              <a:rPr lang="en-US" dirty="0" err="1">
                <a:solidFill>
                  <a:schemeClr val="accent6">
                    <a:lumMod val="50000"/>
                  </a:schemeClr>
                </a:solidFill>
              </a:rPr>
              <a:t>min_ibu</a:t>
            </a:r>
            <a:r>
              <a:rPr lang="en-US" dirty="0">
                <a:solidFill>
                  <a:schemeClr val="accent6">
                    <a:lumMod val="50000"/>
                  </a:schemeClr>
                </a:solidFill>
              </a:rPr>
              <a:t>`, `sweet` and `</a:t>
            </a:r>
            <a:r>
              <a:rPr lang="en-US" dirty="0" err="1">
                <a:solidFill>
                  <a:schemeClr val="accent6">
                    <a:lumMod val="50000"/>
                  </a:schemeClr>
                </a:solidFill>
              </a:rPr>
              <a:t>review_aroma</a:t>
            </a:r>
            <a:r>
              <a:rPr lang="en-US" dirty="0">
                <a:solidFill>
                  <a:schemeClr val="accent6">
                    <a:lumMod val="50000"/>
                  </a:schemeClr>
                </a:solidFill>
              </a:rPr>
              <a:t>` have the strongest correlations with `abv`.</a:t>
            </a:r>
          </a:p>
          <a:p>
            <a:endParaRPr lang="en-NL"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383540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use Kmeans? It’s relatively simple, can be scaled to large datasets and easily adapts to new examples. It can also generalize clusters to different shape and sizes.</a:t>
            </a:r>
            <a:endParaRPr lang="en-NL"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757210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user inputs: a type, a beer name, a brewery name, a country</a:t>
            </a:r>
          </a:p>
          <a:p>
            <a:r>
              <a:rPr lang="en-US" dirty="0"/>
              <a:t>What will be the hierarchy used when processing the input? Where do we look first to find the information?</a:t>
            </a:r>
            <a:endParaRPr lang="en-NL" dirty="0"/>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3780046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421201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Data: Geographic, Location (origin or created?), access to more beer profiles, clustering with more data, + possibility to use profile as input, explore Brewery characteristics (name, type, size).</a:t>
            </a:r>
            <a:endParaRPr lang="en-NL" dirty="0"/>
          </a:p>
        </p:txBody>
      </p:sp>
      <p:sp>
        <p:nvSpPr>
          <p:cNvPr id="4" name="Slide Number Placeholder 3"/>
          <p:cNvSpPr>
            <a:spLocks noGrp="1"/>
          </p:cNvSpPr>
          <p:nvPr>
            <p:ph type="sldNum" sz="quarter" idx="5"/>
          </p:nvPr>
        </p:nvSpPr>
        <p:spPr/>
        <p:txBody>
          <a:bodyPr/>
          <a:lstStyle/>
          <a:p>
            <a:fld id="{D5939589-3E79-4C82-AA4A-FE78234FAA59}" type="slidenum">
              <a:rPr lang="en-US" smtClean="0"/>
              <a:t>30</a:t>
            </a:fld>
            <a:endParaRPr lang="en-US" dirty="0"/>
          </a:p>
        </p:txBody>
      </p:sp>
    </p:spTree>
    <p:extLst>
      <p:ext uri="{BB962C8B-B14F-4D97-AF65-F5344CB8AC3E}">
        <p14:creationId xmlns:p14="http://schemas.microsoft.com/office/powerpoint/2010/main" val="2506489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13.xml"/><Relationship Id="rId6" Type="http://schemas.openxmlformats.org/officeDocument/2006/relationships/image" Target="../media/image44.gif"/><Relationship Id="rId5" Type="http://schemas.openxmlformats.org/officeDocument/2006/relationships/image" Target="../media/image43.jp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hyperlink" Target="https://www.kaggle.com/datasets/ruthgn/beer-profile-and-ratings-data-s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3600" spc="400" dirty="0">
                <a:solidFill>
                  <a:schemeClr val="accent6">
                    <a:lumMod val="75000"/>
                  </a:schemeClr>
                </a:solidFill>
              </a:rPr>
              <a:t>Building a </a:t>
            </a:r>
            <a:br>
              <a:rPr lang="en-US" sz="3600" spc="400" dirty="0">
                <a:solidFill>
                  <a:schemeClr val="accent6">
                    <a:lumMod val="75000"/>
                  </a:schemeClr>
                </a:solidFill>
              </a:rPr>
            </a:br>
            <a:r>
              <a:rPr lang="en-US" sz="4800" spc="400" dirty="0">
                <a:solidFill>
                  <a:schemeClr val="accent6">
                    <a:lumMod val="75000"/>
                  </a:schemeClr>
                </a:solidFill>
              </a:rPr>
              <a:t>beer recommender</a:t>
            </a:r>
            <a:endParaRPr lang="en-US" sz="4800" dirty="0">
              <a:solidFill>
                <a:schemeClr val="accent6">
                  <a:lumMod val="75000"/>
                </a:schemeClr>
              </a:solidFill>
            </a:endParaRP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normAutofit fontScale="92500" lnSpcReduction="20000"/>
          </a:bodyPr>
          <a:lstStyle/>
          <a:p>
            <a:r>
              <a:rPr lang="en-US" sz="2400" dirty="0"/>
              <a:t>Camille Coeurjoly</a:t>
            </a:r>
          </a:p>
          <a:p>
            <a:endParaRPr lang="en-US" sz="2400" dirty="0"/>
          </a:p>
          <a:p>
            <a:r>
              <a:rPr lang="en-US" sz="3000" dirty="0"/>
              <a:t>Let’s go!</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BD6A-5342-3CB0-E32E-4A48473B4762}"/>
              </a:ext>
            </a:extLst>
          </p:cNvPr>
          <p:cNvSpPr>
            <a:spLocks noGrp="1"/>
          </p:cNvSpPr>
          <p:nvPr>
            <p:ph type="title"/>
          </p:nvPr>
        </p:nvSpPr>
        <p:spPr>
          <a:xfrm>
            <a:off x="838200" y="365125"/>
            <a:ext cx="10881049" cy="1325563"/>
          </a:xfrm>
        </p:spPr>
        <p:txBody>
          <a:bodyPr>
            <a:normAutofit/>
          </a:bodyPr>
          <a:lstStyle/>
          <a:p>
            <a:r>
              <a:rPr lang="en-US" sz="4400" dirty="0">
                <a:solidFill>
                  <a:schemeClr val="accent6">
                    <a:lumMod val="75000"/>
                  </a:schemeClr>
                </a:solidFill>
              </a:rPr>
              <a:t>Features – </a:t>
            </a:r>
            <a:r>
              <a:rPr lang="en-US" sz="4000" dirty="0">
                <a:solidFill>
                  <a:schemeClr val="accent6">
                    <a:lumMod val="75000"/>
                  </a:schemeClr>
                </a:solidFill>
              </a:rPr>
              <a:t>Reviews</a:t>
            </a:r>
            <a:endParaRPr lang="en-NL" sz="4400" dirty="0">
              <a:solidFill>
                <a:schemeClr val="accent6">
                  <a:lumMod val="75000"/>
                </a:schemeClr>
              </a:solidFill>
            </a:endParaRPr>
          </a:p>
        </p:txBody>
      </p:sp>
      <p:sp>
        <p:nvSpPr>
          <p:cNvPr id="4" name="Slide Number Placeholder 3">
            <a:extLst>
              <a:ext uri="{FF2B5EF4-FFF2-40B4-BE49-F238E27FC236}">
                <a16:creationId xmlns:a16="http://schemas.microsoft.com/office/drawing/2014/main" id="{6E2B971F-6418-22F2-814A-C5385AEE0C32}"/>
              </a:ext>
            </a:extLst>
          </p:cNvPr>
          <p:cNvSpPr>
            <a:spLocks noGrp="1"/>
          </p:cNvSpPr>
          <p:nvPr>
            <p:ph type="sldNum" sz="quarter" idx="12"/>
          </p:nvPr>
        </p:nvSpPr>
        <p:spPr/>
        <p:txBody>
          <a:bodyPr/>
          <a:lstStyle/>
          <a:p>
            <a:fld id="{D8DA9DAA-006C-4F4B-980E-E3DF019B24E2}" type="slidenum">
              <a:rPr lang="en-US" smtClean="0"/>
              <a:t>10</a:t>
            </a:fld>
            <a:endParaRPr lang="en-US" dirty="0"/>
          </a:p>
        </p:txBody>
      </p:sp>
      <p:pic>
        <p:nvPicPr>
          <p:cNvPr id="10" name="Picture 9">
            <a:extLst>
              <a:ext uri="{FF2B5EF4-FFF2-40B4-BE49-F238E27FC236}">
                <a16:creationId xmlns:a16="http://schemas.microsoft.com/office/drawing/2014/main" id="{13FB109D-21EE-1A53-C890-BAF594B54FC8}"/>
              </a:ext>
            </a:extLst>
          </p:cNvPr>
          <p:cNvPicPr>
            <a:picLocks noChangeAspect="1"/>
          </p:cNvPicPr>
          <p:nvPr/>
        </p:nvPicPr>
        <p:blipFill>
          <a:blip r:embed="rId2"/>
          <a:stretch>
            <a:fillRect/>
          </a:stretch>
        </p:blipFill>
        <p:spPr>
          <a:xfrm>
            <a:off x="4743060" y="2284864"/>
            <a:ext cx="862975" cy="3475650"/>
          </a:xfrm>
          <a:prstGeom prst="rect">
            <a:avLst/>
          </a:prstGeom>
        </p:spPr>
      </p:pic>
      <p:sp>
        <p:nvSpPr>
          <p:cNvPr id="15" name="TextBox 14">
            <a:extLst>
              <a:ext uri="{FF2B5EF4-FFF2-40B4-BE49-F238E27FC236}">
                <a16:creationId xmlns:a16="http://schemas.microsoft.com/office/drawing/2014/main" id="{D5633046-0891-EFA0-27FB-FC63DCCECD4F}"/>
              </a:ext>
            </a:extLst>
          </p:cNvPr>
          <p:cNvSpPr txBox="1"/>
          <p:nvPr/>
        </p:nvSpPr>
        <p:spPr>
          <a:xfrm>
            <a:off x="6585098" y="3336637"/>
            <a:ext cx="5461000" cy="923330"/>
          </a:xfrm>
          <a:prstGeom prst="rect">
            <a:avLst/>
          </a:prstGeom>
          <a:noFill/>
        </p:spPr>
        <p:txBody>
          <a:bodyPr wrap="square" rtlCol="0">
            <a:spAutoFit/>
          </a:bodyPr>
          <a:lstStyle/>
          <a:p>
            <a:pPr marL="285750" indent="-285750">
              <a:buFont typeface="Courier New" panose="02070309020205020404" pitchFamily="49" charset="0"/>
              <a:buChar char="o"/>
            </a:pPr>
            <a:r>
              <a:rPr lang="en-US" dirty="0"/>
              <a:t>Average number of reviews is </a:t>
            </a:r>
            <a:r>
              <a:rPr lang="en-US" b="1" dirty="0"/>
              <a:t>233</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Average overall review is </a:t>
            </a:r>
            <a:r>
              <a:rPr lang="en-US" b="1" dirty="0"/>
              <a:t>3.74</a:t>
            </a:r>
            <a:endParaRPr lang="en-NL" b="1" dirty="0"/>
          </a:p>
        </p:txBody>
      </p:sp>
      <p:pic>
        <p:nvPicPr>
          <p:cNvPr id="8" name="Content Placeholder 7">
            <a:extLst>
              <a:ext uri="{FF2B5EF4-FFF2-40B4-BE49-F238E27FC236}">
                <a16:creationId xmlns:a16="http://schemas.microsoft.com/office/drawing/2014/main" id="{852ABEBD-55DC-EB58-3123-0B139AE106C9}"/>
              </a:ext>
            </a:extLst>
          </p:cNvPr>
          <p:cNvPicPr>
            <a:picLocks noGrp="1" noChangeAspect="1"/>
          </p:cNvPicPr>
          <p:nvPr>
            <p:ph idx="1"/>
          </p:nvPr>
        </p:nvPicPr>
        <p:blipFill>
          <a:blip r:embed="rId3"/>
          <a:stretch>
            <a:fillRect/>
          </a:stretch>
        </p:blipFill>
        <p:spPr>
          <a:xfrm>
            <a:off x="1198221" y="2356641"/>
            <a:ext cx="4897779" cy="3332095"/>
          </a:xfrm>
        </p:spPr>
      </p:pic>
    </p:spTree>
    <p:extLst>
      <p:ext uri="{BB962C8B-B14F-4D97-AF65-F5344CB8AC3E}">
        <p14:creationId xmlns:p14="http://schemas.microsoft.com/office/powerpoint/2010/main" val="347669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240B1A3-A681-D9B4-C990-48A6D5C93913}"/>
              </a:ext>
            </a:extLst>
          </p:cNvPr>
          <p:cNvSpPr>
            <a:spLocks noGrp="1"/>
          </p:cNvSpPr>
          <p:nvPr>
            <p:ph type="sldNum" sz="quarter" idx="12"/>
          </p:nvPr>
        </p:nvSpPr>
        <p:spPr/>
        <p:txBody>
          <a:bodyPr/>
          <a:lstStyle/>
          <a:p>
            <a:fld id="{D8DA9DAA-006C-4F4B-980E-E3DF019B24E2}" type="slidenum">
              <a:rPr lang="en-US" smtClean="0"/>
              <a:t>11</a:t>
            </a:fld>
            <a:endParaRPr lang="en-US" dirty="0"/>
          </a:p>
        </p:txBody>
      </p:sp>
      <p:sp>
        <p:nvSpPr>
          <p:cNvPr id="6" name="Title 1">
            <a:extLst>
              <a:ext uri="{FF2B5EF4-FFF2-40B4-BE49-F238E27FC236}">
                <a16:creationId xmlns:a16="http://schemas.microsoft.com/office/drawing/2014/main" id="{C620D618-DC3C-21C1-4E0C-E3E4A31FC85A}"/>
              </a:ext>
            </a:extLst>
          </p:cNvPr>
          <p:cNvSpPr>
            <a:spLocks noGrp="1"/>
          </p:cNvSpPr>
          <p:nvPr>
            <p:ph type="title"/>
          </p:nvPr>
        </p:nvSpPr>
        <p:spPr>
          <a:xfrm>
            <a:off x="838200" y="481972"/>
            <a:ext cx="10515600" cy="963945"/>
          </a:xfrm>
        </p:spPr>
        <p:txBody>
          <a:bodyPr>
            <a:normAutofit/>
          </a:bodyPr>
          <a:lstStyle/>
          <a:p>
            <a:r>
              <a:rPr lang="en-US" sz="4400" dirty="0">
                <a:solidFill>
                  <a:schemeClr val="accent6">
                    <a:lumMod val="75000"/>
                  </a:schemeClr>
                </a:solidFill>
              </a:rPr>
              <a:t>Features – </a:t>
            </a:r>
            <a:r>
              <a:rPr lang="en-US" sz="4000" dirty="0">
                <a:solidFill>
                  <a:schemeClr val="accent6">
                    <a:lumMod val="75000"/>
                  </a:schemeClr>
                </a:solidFill>
              </a:rPr>
              <a:t>Average</a:t>
            </a:r>
            <a:r>
              <a:rPr lang="en-US" sz="4400" dirty="0">
                <a:solidFill>
                  <a:schemeClr val="accent6">
                    <a:lumMod val="75000"/>
                  </a:schemeClr>
                </a:solidFill>
              </a:rPr>
              <a:t> </a:t>
            </a:r>
            <a:r>
              <a:rPr lang="en-US" sz="4000" dirty="0">
                <a:solidFill>
                  <a:schemeClr val="accent6">
                    <a:lumMod val="75000"/>
                  </a:schemeClr>
                </a:solidFill>
              </a:rPr>
              <a:t>Reviews</a:t>
            </a:r>
            <a:endParaRPr lang="en-NL" dirty="0">
              <a:solidFill>
                <a:schemeClr val="accent6">
                  <a:lumMod val="75000"/>
                </a:schemeClr>
              </a:solidFill>
            </a:endParaRPr>
          </a:p>
        </p:txBody>
      </p:sp>
      <p:pic>
        <p:nvPicPr>
          <p:cNvPr id="3" name="Picture 2">
            <a:extLst>
              <a:ext uri="{FF2B5EF4-FFF2-40B4-BE49-F238E27FC236}">
                <a16:creationId xmlns:a16="http://schemas.microsoft.com/office/drawing/2014/main" id="{BFB171C9-367E-7373-010E-6072073A5D7C}"/>
              </a:ext>
            </a:extLst>
          </p:cNvPr>
          <p:cNvPicPr>
            <a:picLocks noChangeAspect="1"/>
          </p:cNvPicPr>
          <p:nvPr/>
        </p:nvPicPr>
        <p:blipFill>
          <a:blip r:embed="rId2"/>
          <a:stretch>
            <a:fillRect/>
          </a:stretch>
        </p:blipFill>
        <p:spPr>
          <a:xfrm>
            <a:off x="1044315" y="1373704"/>
            <a:ext cx="10103369" cy="5054860"/>
          </a:xfrm>
          <a:prstGeom prst="rect">
            <a:avLst/>
          </a:prstGeom>
        </p:spPr>
      </p:pic>
    </p:spTree>
    <p:extLst>
      <p:ext uri="{BB962C8B-B14F-4D97-AF65-F5344CB8AC3E}">
        <p14:creationId xmlns:p14="http://schemas.microsoft.com/office/powerpoint/2010/main" val="210546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240B1A3-A681-D9B4-C990-48A6D5C93913}"/>
              </a:ext>
            </a:extLst>
          </p:cNvPr>
          <p:cNvSpPr>
            <a:spLocks noGrp="1"/>
          </p:cNvSpPr>
          <p:nvPr>
            <p:ph type="sldNum" sz="quarter" idx="12"/>
          </p:nvPr>
        </p:nvSpPr>
        <p:spPr/>
        <p:txBody>
          <a:bodyPr/>
          <a:lstStyle/>
          <a:p>
            <a:fld id="{D8DA9DAA-006C-4F4B-980E-E3DF019B24E2}" type="slidenum">
              <a:rPr lang="en-US" smtClean="0"/>
              <a:t>12</a:t>
            </a:fld>
            <a:endParaRPr lang="en-US" dirty="0"/>
          </a:p>
        </p:txBody>
      </p:sp>
      <p:sp>
        <p:nvSpPr>
          <p:cNvPr id="6" name="Title 1">
            <a:extLst>
              <a:ext uri="{FF2B5EF4-FFF2-40B4-BE49-F238E27FC236}">
                <a16:creationId xmlns:a16="http://schemas.microsoft.com/office/drawing/2014/main" id="{C620D618-DC3C-21C1-4E0C-E3E4A31FC85A}"/>
              </a:ext>
            </a:extLst>
          </p:cNvPr>
          <p:cNvSpPr>
            <a:spLocks noGrp="1"/>
          </p:cNvSpPr>
          <p:nvPr>
            <p:ph type="title"/>
          </p:nvPr>
        </p:nvSpPr>
        <p:spPr>
          <a:xfrm>
            <a:off x="838200" y="481972"/>
            <a:ext cx="10515600" cy="963945"/>
          </a:xfrm>
        </p:spPr>
        <p:txBody>
          <a:bodyPr>
            <a:normAutofit/>
          </a:bodyPr>
          <a:lstStyle/>
          <a:p>
            <a:r>
              <a:rPr lang="en-US" sz="4400" dirty="0">
                <a:solidFill>
                  <a:schemeClr val="accent6">
                    <a:lumMod val="75000"/>
                  </a:schemeClr>
                </a:solidFill>
              </a:rPr>
              <a:t>Features – </a:t>
            </a:r>
            <a:r>
              <a:rPr lang="en-US" sz="4000" dirty="0">
                <a:solidFill>
                  <a:schemeClr val="accent6">
                    <a:lumMod val="75000"/>
                  </a:schemeClr>
                </a:solidFill>
              </a:rPr>
              <a:t>Number of</a:t>
            </a:r>
            <a:r>
              <a:rPr lang="en-US" sz="4400" dirty="0">
                <a:solidFill>
                  <a:schemeClr val="accent6">
                    <a:lumMod val="75000"/>
                  </a:schemeClr>
                </a:solidFill>
              </a:rPr>
              <a:t> </a:t>
            </a:r>
            <a:r>
              <a:rPr lang="en-US" sz="4000" dirty="0">
                <a:solidFill>
                  <a:schemeClr val="accent6">
                    <a:lumMod val="75000"/>
                  </a:schemeClr>
                </a:solidFill>
              </a:rPr>
              <a:t>Reviews</a:t>
            </a:r>
            <a:endParaRPr lang="en-NL" dirty="0">
              <a:solidFill>
                <a:schemeClr val="accent6">
                  <a:lumMod val="75000"/>
                </a:schemeClr>
              </a:solidFill>
            </a:endParaRPr>
          </a:p>
        </p:txBody>
      </p:sp>
      <p:pic>
        <p:nvPicPr>
          <p:cNvPr id="4" name="Picture 3">
            <a:extLst>
              <a:ext uri="{FF2B5EF4-FFF2-40B4-BE49-F238E27FC236}">
                <a16:creationId xmlns:a16="http://schemas.microsoft.com/office/drawing/2014/main" id="{FAA07BB9-A90B-9435-DD8E-6A7AE7048FA6}"/>
              </a:ext>
            </a:extLst>
          </p:cNvPr>
          <p:cNvPicPr>
            <a:picLocks noChangeAspect="1"/>
          </p:cNvPicPr>
          <p:nvPr/>
        </p:nvPicPr>
        <p:blipFill>
          <a:blip r:embed="rId2"/>
          <a:stretch>
            <a:fillRect/>
          </a:stretch>
        </p:blipFill>
        <p:spPr>
          <a:xfrm>
            <a:off x="1531088" y="1565414"/>
            <a:ext cx="9553361" cy="4671438"/>
          </a:xfrm>
          <a:prstGeom prst="rect">
            <a:avLst/>
          </a:prstGeom>
        </p:spPr>
      </p:pic>
    </p:spTree>
    <p:extLst>
      <p:ext uri="{BB962C8B-B14F-4D97-AF65-F5344CB8AC3E}">
        <p14:creationId xmlns:p14="http://schemas.microsoft.com/office/powerpoint/2010/main" val="2408120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9111-595E-5A5C-4F7A-CA1EB43F9814}"/>
              </a:ext>
            </a:extLst>
          </p:cNvPr>
          <p:cNvSpPr>
            <a:spLocks noGrp="1"/>
          </p:cNvSpPr>
          <p:nvPr>
            <p:ph type="title"/>
          </p:nvPr>
        </p:nvSpPr>
        <p:spPr>
          <a:xfrm>
            <a:off x="8452883" y="1562182"/>
            <a:ext cx="2743200" cy="1070270"/>
          </a:xfrm>
        </p:spPr>
        <p:txBody>
          <a:bodyPr>
            <a:normAutofit/>
          </a:bodyPr>
          <a:lstStyle/>
          <a:p>
            <a:r>
              <a:rPr lang="en-US" sz="3200" dirty="0">
                <a:solidFill>
                  <a:schemeClr val="accent6">
                    <a:lumMod val="75000"/>
                  </a:schemeClr>
                </a:solidFill>
              </a:rPr>
              <a:t>Numerical </a:t>
            </a:r>
            <a:br>
              <a:rPr lang="en-US" sz="3200" dirty="0">
                <a:solidFill>
                  <a:schemeClr val="accent6">
                    <a:lumMod val="75000"/>
                  </a:schemeClr>
                </a:solidFill>
              </a:rPr>
            </a:br>
            <a:r>
              <a:rPr lang="en-US" sz="3200" dirty="0">
                <a:solidFill>
                  <a:schemeClr val="accent6">
                    <a:lumMod val="75000"/>
                  </a:schemeClr>
                </a:solidFill>
              </a:rPr>
              <a:t>distributions</a:t>
            </a:r>
            <a:endParaRPr lang="en-NL" sz="2800" dirty="0"/>
          </a:p>
        </p:txBody>
      </p:sp>
      <p:sp>
        <p:nvSpPr>
          <p:cNvPr id="5" name="Slide Number Placeholder 4">
            <a:extLst>
              <a:ext uri="{FF2B5EF4-FFF2-40B4-BE49-F238E27FC236}">
                <a16:creationId xmlns:a16="http://schemas.microsoft.com/office/drawing/2014/main" id="{E5A78B30-3325-66A8-776C-8E17E4E9E05F}"/>
              </a:ext>
            </a:extLst>
          </p:cNvPr>
          <p:cNvSpPr>
            <a:spLocks noGrp="1"/>
          </p:cNvSpPr>
          <p:nvPr>
            <p:ph type="sldNum" sz="quarter" idx="12"/>
          </p:nvPr>
        </p:nvSpPr>
        <p:spPr/>
        <p:txBody>
          <a:bodyPr/>
          <a:lstStyle/>
          <a:p>
            <a:fld id="{D8DA9DAA-006C-4F4B-980E-E3DF019B24E2}" type="slidenum">
              <a:rPr lang="en-US" smtClean="0"/>
              <a:t>13</a:t>
            </a:fld>
            <a:endParaRPr lang="en-US" dirty="0"/>
          </a:p>
        </p:txBody>
      </p:sp>
      <p:pic>
        <p:nvPicPr>
          <p:cNvPr id="7" name="Picture 6">
            <a:extLst>
              <a:ext uri="{FF2B5EF4-FFF2-40B4-BE49-F238E27FC236}">
                <a16:creationId xmlns:a16="http://schemas.microsoft.com/office/drawing/2014/main" id="{204CA546-C1D5-1D8D-757A-3C2D7C796EEB}"/>
              </a:ext>
            </a:extLst>
          </p:cNvPr>
          <p:cNvPicPr>
            <a:picLocks noChangeAspect="1"/>
          </p:cNvPicPr>
          <p:nvPr/>
        </p:nvPicPr>
        <p:blipFill>
          <a:blip r:embed="rId2"/>
          <a:stretch>
            <a:fillRect/>
          </a:stretch>
        </p:blipFill>
        <p:spPr>
          <a:xfrm>
            <a:off x="838200" y="264135"/>
            <a:ext cx="7136219" cy="6329729"/>
          </a:xfrm>
          <a:prstGeom prst="rect">
            <a:avLst/>
          </a:prstGeom>
        </p:spPr>
      </p:pic>
      <p:sp>
        <p:nvSpPr>
          <p:cNvPr id="8" name="TextBox 7">
            <a:extLst>
              <a:ext uri="{FF2B5EF4-FFF2-40B4-BE49-F238E27FC236}">
                <a16:creationId xmlns:a16="http://schemas.microsoft.com/office/drawing/2014/main" id="{64EAAB59-FEA7-1B85-B8EC-E5E12FAF2F35}"/>
              </a:ext>
            </a:extLst>
          </p:cNvPr>
          <p:cNvSpPr txBox="1"/>
          <p:nvPr/>
        </p:nvSpPr>
        <p:spPr>
          <a:xfrm>
            <a:off x="8452883" y="2710495"/>
            <a:ext cx="2743200" cy="2585323"/>
          </a:xfrm>
          <a:prstGeom prst="rect">
            <a:avLst/>
          </a:prstGeom>
          <a:noFill/>
        </p:spPr>
        <p:txBody>
          <a:bodyPr wrap="square" rtlCol="0">
            <a:spAutoFit/>
          </a:bodyPr>
          <a:lstStyle/>
          <a:p>
            <a:r>
              <a:rPr lang="en-US" dirty="0">
                <a:solidFill>
                  <a:schemeClr val="accent6">
                    <a:lumMod val="50000"/>
                  </a:schemeClr>
                </a:solidFill>
              </a:rPr>
              <a:t>Most beer are </a:t>
            </a:r>
            <a:r>
              <a:rPr lang="en-US" i="1" dirty="0">
                <a:solidFill>
                  <a:schemeClr val="accent6">
                    <a:lumMod val="50000"/>
                  </a:schemeClr>
                </a:solidFill>
              </a:rPr>
              <a:t>not</a:t>
            </a:r>
            <a:r>
              <a:rPr lang="en-US" dirty="0">
                <a:solidFill>
                  <a:schemeClr val="accent6">
                    <a:lumMod val="50000"/>
                  </a:schemeClr>
                </a:solidFill>
              </a:rPr>
              <a:t> very salty.</a:t>
            </a:r>
          </a:p>
          <a:p>
            <a:endParaRPr lang="en-US" dirty="0">
              <a:solidFill>
                <a:schemeClr val="accent6">
                  <a:lumMod val="50000"/>
                </a:schemeClr>
              </a:solidFill>
            </a:endParaRPr>
          </a:p>
          <a:p>
            <a:r>
              <a:rPr lang="en-US" dirty="0">
                <a:solidFill>
                  <a:schemeClr val="accent6">
                    <a:lumMod val="50000"/>
                  </a:schemeClr>
                </a:solidFill>
              </a:rPr>
              <a:t>The number of reviews skews towards 0.</a:t>
            </a:r>
          </a:p>
          <a:p>
            <a:endParaRPr lang="en-US" dirty="0">
              <a:solidFill>
                <a:schemeClr val="accent6">
                  <a:lumMod val="50000"/>
                </a:schemeClr>
              </a:solidFill>
            </a:endParaRPr>
          </a:p>
          <a:p>
            <a:r>
              <a:rPr lang="en-US" dirty="0">
                <a:solidFill>
                  <a:schemeClr val="accent6">
                    <a:lumMod val="50000"/>
                  </a:schemeClr>
                </a:solidFill>
              </a:rPr>
              <a:t>The review features have very similar distributions.</a:t>
            </a:r>
            <a:endParaRPr lang="en-NL" dirty="0">
              <a:solidFill>
                <a:schemeClr val="accent6">
                  <a:lumMod val="50000"/>
                </a:schemeClr>
              </a:solidFill>
            </a:endParaRPr>
          </a:p>
        </p:txBody>
      </p:sp>
    </p:spTree>
    <p:extLst>
      <p:ext uri="{BB962C8B-B14F-4D97-AF65-F5344CB8AC3E}">
        <p14:creationId xmlns:p14="http://schemas.microsoft.com/office/powerpoint/2010/main" val="101381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9111-595E-5A5C-4F7A-CA1EB43F9814}"/>
              </a:ext>
            </a:extLst>
          </p:cNvPr>
          <p:cNvSpPr>
            <a:spLocks noGrp="1"/>
          </p:cNvSpPr>
          <p:nvPr>
            <p:ph type="title"/>
          </p:nvPr>
        </p:nvSpPr>
        <p:spPr>
          <a:xfrm>
            <a:off x="8144540" y="576969"/>
            <a:ext cx="2955850" cy="1070270"/>
          </a:xfrm>
        </p:spPr>
        <p:txBody>
          <a:bodyPr>
            <a:normAutofit/>
          </a:bodyPr>
          <a:lstStyle/>
          <a:p>
            <a:r>
              <a:rPr lang="en-US" sz="3200" dirty="0">
                <a:solidFill>
                  <a:srgbClr val="E56910"/>
                </a:solidFill>
              </a:rPr>
              <a:t>Correlations</a:t>
            </a:r>
            <a:endParaRPr lang="en-NL" sz="2800" dirty="0">
              <a:solidFill>
                <a:srgbClr val="E56910"/>
              </a:solidFill>
            </a:endParaRPr>
          </a:p>
        </p:txBody>
      </p:sp>
      <p:sp>
        <p:nvSpPr>
          <p:cNvPr id="5" name="Slide Number Placeholder 4">
            <a:extLst>
              <a:ext uri="{FF2B5EF4-FFF2-40B4-BE49-F238E27FC236}">
                <a16:creationId xmlns:a16="http://schemas.microsoft.com/office/drawing/2014/main" id="{E5A78B30-3325-66A8-776C-8E17E4E9E05F}"/>
              </a:ext>
            </a:extLst>
          </p:cNvPr>
          <p:cNvSpPr>
            <a:spLocks noGrp="1"/>
          </p:cNvSpPr>
          <p:nvPr>
            <p:ph type="sldNum" sz="quarter" idx="12"/>
          </p:nvPr>
        </p:nvSpPr>
        <p:spPr/>
        <p:txBody>
          <a:bodyPr/>
          <a:lstStyle/>
          <a:p>
            <a:fld id="{D8DA9DAA-006C-4F4B-980E-E3DF019B24E2}" type="slidenum">
              <a:rPr lang="en-US" smtClean="0"/>
              <a:t>14</a:t>
            </a:fld>
            <a:endParaRPr lang="en-US" dirty="0"/>
          </a:p>
        </p:txBody>
      </p:sp>
      <p:sp>
        <p:nvSpPr>
          <p:cNvPr id="8" name="TextBox 7">
            <a:extLst>
              <a:ext uri="{FF2B5EF4-FFF2-40B4-BE49-F238E27FC236}">
                <a16:creationId xmlns:a16="http://schemas.microsoft.com/office/drawing/2014/main" id="{64EAAB59-FEA7-1B85-B8EC-E5E12FAF2F35}"/>
              </a:ext>
            </a:extLst>
          </p:cNvPr>
          <p:cNvSpPr txBox="1"/>
          <p:nvPr/>
        </p:nvSpPr>
        <p:spPr>
          <a:xfrm>
            <a:off x="8144540" y="1647239"/>
            <a:ext cx="3593804" cy="3887731"/>
          </a:xfrm>
          <a:prstGeom prst="rect">
            <a:avLst/>
          </a:prstGeom>
          <a:noFill/>
        </p:spPr>
        <p:txBody>
          <a:bodyPr wrap="square" rtlCol="0">
            <a:spAutoFit/>
          </a:bodyPr>
          <a:lstStyle/>
          <a:p>
            <a:pPr>
              <a:lnSpc>
                <a:spcPct val="200000"/>
              </a:lnSpc>
            </a:pPr>
            <a:r>
              <a:rPr lang="en-US" dirty="0">
                <a:solidFill>
                  <a:srgbClr val="862E05"/>
                </a:solidFill>
              </a:rPr>
              <a:t>High correlations between:</a:t>
            </a:r>
          </a:p>
          <a:p>
            <a:pPr marL="285750" indent="-285750">
              <a:lnSpc>
                <a:spcPct val="200000"/>
              </a:lnSpc>
              <a:buFontTx/>
              <a:buChar char="-"/>
            </a:pPr>
            <a:r>
              <a:rPr lang="en-US" dirty="0">
                <a:solidFill>
                  <a:srgbClr val="862E05"/>
                </a:solidFill>
              </a:rPr>
              <a:t>Body &amp; Malty </a:t>
            </a:r>
          </a:p>
          <a:p>
            <a:pPr marL="285750" indent="-285750">
              <a:lnSpc>
                <a:spcPct val="200000"/>
              </a:lnSpc>
              <a:buFontTx/>
              <a:buChar char="-"/>
            </a:pPr>
            <a:r>
              <a:rPr lang="en-US" dirty="0">
                <a:solidFill>
                  <a:srgbClr val="862E05"/>
                </a:solidFill>
              </a:rPr>
              <a:t>Bitter &amp; Hoppy</a:t>
            </a:r>
          </a:p>
          <a:p>
            <a:pPr marL="285750" indent="-285750">
              <a:lnSpc>
                <a:spcPct val="200000"/>
              </a:lnSpc>
              <a:buFontTx/>
              <a:buChar char="-"/>
            </a:pPr>
            <a:r>
              <a:rPr lang="en-US" dirty="0">
                <a:solidFill>
                  <a:srgbClr val="862E05"/>
                </a:solidFill>
              </a:rPr>
              <a:t>Sour &amp; Fruits</a:t>
            </a:r>
          </a:p>
          <a:p>
            <a:pPr marL="285750" indent="-285750">
              <a:lnSpc>
                <a:spcPct val="200000"/>
              </a:lnSpc>
              <a:buFontTx/>
              <a:buChar char="-"/>
            </a:pPr>
            <a:r>
              <a:rPr lang="en-US" dirty="0">
                <a:solidFill>
                  <a:srgbClr val="862E05"/>
                </a:solidFill>
              </a:rPr>
              <a:t>Alcohol &amp; ABV</a:t>
            </a:r>
          </a:p>
          <a:p>
            <a:pPr marL="285750" indent="-285750">
              <a:lnSpc>
                <a:spcPct val="200000"/>
              </a:lnSpc>
              <a:buFontTx/>
              <a:buChar char="-"/>
            </a:pPr>
            <a:r>
              <a:rPr lang="en-US" dirty="0">
                <a:solidFill>
                  <a:srgbClr val="862E05"/>
                </a:solidFill>
              </a:rPr>
              <a:t>Min and Max IBU</a:t>
            </a:r>
          </a:p>
          <a:p>
            <a:pPr marL="285750" indent="-285750">
              <a:lnSpc>
                <a:spcPct val="200000"/>
              </a:lnSpc>
              <a:buFontTx/>
              <a:buChar char="-"/>
            </a:pPr>
            <a:r>
              <a:rPr lang="en-US" dirty="0">
                <a:solidFill>
                  <a:srgbClr val="862E05"/>
                </a:solidFill>
              </a:rPr>
              <a:t>All of the review features</a:t>
            </a:r>
            <a:endParaRPr lang="en-NL" dirty="0">
              <a:solidFill>
                <a:srgbClr val="862E05"/>
              </a:solidFill>
            </a:endParaRPr>
          </a:p>
        </p:txBody>
      </p:sp>
      <p:pic>
        <p:nvPicPr>
          <p:cNvPr id="15" name="Picture 14">
            <a:extLst>
              <a:ext uri="{FF2B5EF4-FFF2-40B4-BE49-F238E27FC236}">
                <a16:creationId xmlns:a16="http://schemas.microsoft.com/office/drawing/2014/main" id="{C140E3B7-0875-AB79-B0C1-5FE1767F5569}"/>
              </a:ext>
            </a:extLst>
          </p:cNvPr>
          <p:cNvPicPr>
            <a:picLocks noChangeAspect="1"/>
          </p:cNvPicPr>
          <p:nvPr/>
        </p:nvPicPr>
        <p:blipFill>
          <a:blip r:embed="rId3"/>
          <a:stretch>
            <a:fillRect/>
          </a:stretch>
        </p:blipFill>
        <p:spPr>
          <a:xfrm>
            <a:off x="753140" y="95693"/>
            <a:ext cx="6872855" cy="6666614"/>
          </a:xfrm>
          <a:prstGeom prst="rect">
            <a:avLst/>
          </a:prstGeom>
        </p:spPr>
      </p:pic>
    </p:spTree>
    <p:extLst>
      <p:ext uri="{BB962C8B-B14F-4D97-AF65-F5344CB8AC3E}">
        <p14:creationId xmlns:p14="http://schemas.microsoft.com/office/powerpoint/2010/main" val="403640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82114C9-5269-2346-EF85-7A55C8EC68F3}"/>
              </a:ext>
            </a:extLst>
          </p:cNvPr>
          <p:cNvPicPr>
            <a:picLocks noGrp="1" noChangeAspect="1"/>
          </p:cNvPicPr>
          <p:nvPr>
            <p:ph idx="1"/>
          </p:nvPr>
        </p:nvPicPr>
        <p:blipFill>
          <a:blip r:embed="rId2"/>
          <a:stretch>
            <a:fillRect/>
          </a:stretch>
        </p:blipFill>
        <p:spPr>
          <a:xfrm>
            <a:off x="850392" y="1817995"/>
            <a:ext cx="5889412" cy="4903480"/>
          </a:xfrm>
        </p:spPr>
      </p:pic>
      <p:pic>
        <p:nvPicPr>
          <p:cNvPr id="15" name="Picture Placeholder 14">
            <a:extLst>
              <a:ext uri="{FF2B5EF4-FFF2-40B4-BE49-F238E27FC236}">
                <a16:creationId xmlns:a16="http://schemas.microsoft.com/office/drawing/2014/main" id="{34D1B996-2960-1189-1DD0-9416CBCEFE7C}"/>
              </a:ext>
            </a:extLst>
          </p:cNvPr>
          <p:cNvPicPr>
            <a:picLocks noGrp="1" noChangeAspect="1"/>
          </p:cNvPicPr>
          <p:nvPr>
            <p:ph type="pic" sz="quarter" idx="13"/>
          </p:nvPr>
        </p:nvPicPr>
        <p:blipFill rotWithShape="1">
          <a:blip r:embed="rId3"/>
          <a:srcRect l="-2620" t="-35003" r="-11726" b="-23175"/>
          <a:stretch/>
        </p:blipFill>
        <p:spPr>
          <a:xfrm>
            <a:off x="7964424" y="-1071344"/>
            <a:ext cx="4429201" cy="5394685"/>
          </a:xfrm>
        </p:spPr>
      </p:pic>
      <p:sp>
        <p:nvSpPr>
          <p:cNvPr id="3" name="Title 2">
            <a:extLst>
              <a:ext uri="{FF2B5EF4-FFF2-40B4-BE49-F238E27FC236}">
                <a16:creationId xmlns:a16="http://schemas.microsoft.com/office/drawing/2014/main" id="{5E29D504-E5E9-EB7F-E53B-88BFDAD3EE6C}"/>
              </a:ext>
            </a:extLst>
          </p:cNvPr>
          <p:cNvSpPr>
            <a:spLocks noGrp="1"/>
          </p:cNvSpPr>
          <p:nvPr>
            <p:ph type="title"/>
          </p:nvPr>
        </p:nvSpPr>
        <p:spPr>
          <a:xfrm>
            <a:off x="850392" y="1107949"/>
            <a:ext cx="5085765" cy="557571"/>
          </a:xfrm>
        </p:spPr>
        <p:txBody>
          <a:bodyPr>
            <a:noAutofit/>
          </a:bodyPr>
          <a:lstStyle/>
          <a:p>
            <a:r>
              <a:rPr lang="en-US" sz="4000" dirty="0">
                <a:solidFill>
                  <a:schemeClr val="accent6">
                    <a:lumMod val="75000"/>
                  </a:schemeClr>
                </a:solidFill>
              </a:rPr>
              <a:t>Predicting ABV</a:t>
            </a:r>
            <a:endParaRPr lang="en-NL" sz="4000" dirty="0">
              <a:solidFill>
                <a:schemeClr val="accent6">
                  <a:lumMod val="75000"/>
                </a:schemeClr>
              </a:solidFill>
            </a:endParaRPr>
          </a:p>
        </p:txBody>
      </p:sp>
      <p:sp>
        <p:nvSpPr>
          <p:cNvPr id="6" name="Footer Placeholder 5">
            <a:extLst>
              <a:ext uri="{FF2B5EF4-FFF2-40B4-BE49-F238E27FC236}">
                <a16:creationId xmlns:a16="http://schemas.microsoft.com/office/drawing/2014/main" id="{0672DA71-EC08-462E-FB93-D4126AFE56F7}"/>
              </a:ext>
            </a:extLst>
          </p:cNvPr>
          <p:cNvSpPr>
            <a:spLocks noGrp="1"/>
          </p:cNvSpPr>
          <p:nvPr>
            <p:ph type="ftr" sz="quarter" idx="11"/>
          </p:nvPr>
        </p:nvSpPr>
        <p:spPr/>
        <p:txBody>
          <a:bodyPr/>
          <a:lstStyle/>
          <a:p>
            <a:r>
              <a:rPr lang="en-US" dirty="0">
                <a:solidFill>
                  <a:srgbClr val="0070C0"/>
                </a:solidFill>
              </a:rPr>
              <a:t>YAY</a:t>
            </a:r>
            <a:r>
              <a:rPr lang="en-US" dirty="0">
                <a:solidFill>
                  <a:srgbClr val="C95902"/>
                </a:solidFill>
              </a:rPr>
              <a:t>		</a:t>
            </a:r>
          </a:p>
        </p:txBody>
      </p:sp>
      <p:sp>
        <p:nvSpPr>
          <p:cNvPr id="7" name="Slide Number Placeholder 6">
            <a:extLst>
              <a:ext uri="{FF2B5EF4-FFF2-40B4-BE49-F238E27FC236}">
                <a16:creationId xmlns:a16="http://schemas.microsoft.com/office/drawing/2014/main" id="{34F8F107-D159-6331-82EC-AEF941D449A3}"/>
              </a:ext>
            </a:extLst>
          </p:cNvPr>
          <p:cNvSpPr>
            <a:spLocks noGrp="1"/>
          </p:cNvSpPr>
          <p:nvPr>
            <p:ph type="sldNum" sz="quarter" idx="12"/>
          </p:nvPr>
        </p:nvSpPr>
        <p:spPr/>
        <p:txBody>
          <a:bodyPr/>
          <a:lstStyle/>
          <a:p>
            <a:fld id="{D8DA9DAA-006C-4F4B-980E-E3DF019B24E2}" type="slidenum">
              <a:rPr lang="en-US" smtClean="0"/>
              <a:pPr/>
              <a:t>15</a:t>
            </a:fld>
            <a:endParaRPr lang="en-US" dirty="0"/>
          </a:p>
        </p:txBody>
      </p:sp>
      <p:pic>
        <p:nvPicPr>
          <p:cNvPr id="17" name="Picture 16">
            <a:extLst>
              <a:ext uri="{FF2B5EF4-FFF2-40B4-BE49-F238E27FC236}">
                <a16:creationId xmlns:a16="http://schemas.microsoft.com/office/drawing/2014/main" id="{A6A51C8E-2593-8855-D8BB-F8ABDC286D23}"/>
              </a:ext>
            </a:extLst>
          </p:cNvPr>
          <p:cNvPicPr>
            <a:picLocks noChangeAspect="1"/>
          </p:cNvPicPr>
          <p:nvPr/>
        </p:nvPicPr>
        <p:blipFill>
          <a:blip r:embed="rId4"/>
          <a:stretch>
            <a:fillRect/>
          </a:stretch>
        </p:blipFill>
        <p:spPr>
          <a:xfrm rot="21600000">
            <a:off x="4246562" y="3562036"/>
            <a:ext cx="6211104" cy="3053113"/>
          </a:xfrm>
          <a:prstGeom prst="rect">
            <a:avLst/>
          </a:prstGeom>
        </p:spPr>
      </p:pic>
    </p:spTree>
    <p:extLst>
      <p:ext uri="{BB962C8B-B14F-4D97-AF65-F5344CB8AC3E}">
        <p14:creationId xmlns:p14="http://schemas.microsoft.com/office/powerpoint/2010/main" val="3217791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A9E71AED-75F4-8B1A-99CC-7883D4B5C175}"/>
              </a:ext>
            </a:extLst>
          </p:cNvPr>
          <p:cNvPicPr>
            <a:picLocks noGrp="1" noChangeAspect="1"/>
          </p:cNvPicPr>
          <p:nvPr>
            <p:ph type="pic" sz="quarter" idx="13"/>
          </p:nvPr>
        </p:nvPicPr>
        <p:blipFill rotWithShape="1">
          <a:blip r:embed="rId2"/>
          <a:srcRect l="-1234" t="-34332" r="-6568" b="-32870"/>
          <a:stretch/>
        </p:blipFill>
        <p:spPr>
          <a:xfrm>
            <a:off x="7667289" y="-1132580"/>
            <a:ext cx="4629822" cy="6427594"/>
          </a:xfrm>
        </p:spPr>
      </p:pic>
      <p:pic>
        <p:nvPicPr>
          <p:cNvPr id="9" name="Content Placeholder 8">
            <a:extLst>
              <a:ext uri="{FF2B5EF4-FFF2-40B4-BE49-F238E27FC236}">
                <a16:creationId xmlns:a16="http://schemas.microsoft.com/office/drawing/2014/main" id="{3F54BED9-9356-788C-4550-2F8F19513354}"/>
              </a:ext>
            </a:extLst>
          </p:cNvPr>
          <p:cNvPicPr>
            <a:picLocks noGrp="1" noChangeAspect="1"/>
          </p:cNvPicPr>
          <p:nvPr>
            <p:ph idx="1"/>
          </p:nvPr>
        </p:nvPicPr>
        <p:blipFill>
          <a:blip r:embed="rId3"/>
          <a:stretch>
            <a:fillRect/>
          </a:stretch>
        </p:blipFill>
        <p:spPr>
          <a:xfrm>
            <a:off x="702994" y="1903228"/>
            <a:ext cx="4826700" cy="4818247"/>
          </a:xfrm>
        </p:spPr>
      </p:pic>
      <p:sp>
        <p:nvSpPr>
          <p:cNvPr id="3" name="Title 2">
            <a:extLst>
              <a:ext uri="{FF2B5EF4-FFF2-40B4-BE49-F238E27FC236}">
                <a16:creationId xmlns:a16="http://schemas.microsoft.com/office/drawing/2014/main" id="{5E29D504-E5E9-EB7F-E53B-88BFDAD3EE6C}"/>
              </a:ext>
            </a:extLst>
          </p:cNvPr>
          <p:cNvSpPr>
            <a:spLocks noGrp="1"/>
          </p:cNvSpPr>
          <p:nvPr>
            <p:ph type="title"/>
          </p:nvPr>
        </p:nvSpPr>
        <p:spPr>
          <a:xfrm>
            <a:off x="702994" y="1101054"/>
            <a:ext cx="6454175" cy="557571"/>
          </a:xfrm>
        </p:spPr>
        <p:txBody>
          <a:bodyPr>
            <a:noAutofit/>
          </a:bodyPr>
          <a:lstStyle/>
          <a:p>
            <a:r>
              <a:rPr lang="en-US" sz="4000" dirty="0">
                <a:solidFill>
                  <a:schemeClr val="accent6">
                    <a:lumMod val="75000"/>
                  </a:schemeClr>
                </a:solidFill>
              </a:rPr>
              <a:t>Predicting Review Overall</a:t>
            </a:r>
            <a:endParaRPr lang="en-NL" sz="4000" dirty="0">
              <a:solidFill>
                <a:schemeClr val="accent6">
                  <a:lumMod val="75000"/>
                </a:schemeClr>
              </a:solidFill>
            </a:endParaRPr>
          </a:p>
        </p:txBody>
      </p:sp>
      <p:sp>
        <p:nvSpPr>
          <p:cNvPr id="6" name="Footer Placeholder 5">
            <a:extLst>
              <a:ext uri="{FF2B5EF4-FFF2-40B4-BE49-F238E27FC236}">
                <a16:creationId xmlns:a16="http://schemas.microsoft.com/office/drawing/2014/main" id="{0672DA71-EC08-462E-FB93-D4126AFE56F7}"/>
              </a:ext>
            </a:extLst>
          </p:cNvPr>
          <p:cNvSpPr>
            <a:spLocks noGrp="1"/>
          </p:cNvSpPr>
          <p:nvPr>
            <p:ph type="ftr" sz="quarter" idx="11"/>
          </p:nvPr>
        </p:nvSpPr>
        <p:spPr/>
        <p:txBody>
          <a:bodyPr/>
          <a:lstStyle/>
          <a:p>
            <a:r>
              <a:rPr lang="en-US" dirty="0">
                <a:solidFill>
                  <a:srgbClr val="0070C0"/>
                </a:solidFill>
              </a:rPr>
              <a:t>Nay		</a:t>
            </a:r>
          </a:p>
        </p:txBody>
      </p:sp>
      <p:sp>
        <p:nvSpPr>
          <p:cNvPr id="7" name="Slide Number Placeholder 6">
            <a:extLst>
              <a:ext uri="{FF2B5EF4-FFF2-40B4-BE49-F238E27FC236}">
                <a16:creationId xmlns:a16="http://schemas.microsoft.com/office/drawing/2014/main" id="{34F8F107-D159-6331-82EC-AEF941D449A3}"/>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13" name="Picture 12">
            <a:extLst>
              <a:ext uri="{FF2B5EF4-FFF2-40B4-BE49-F238E27FC236}">
                <a16:creationId xmlns:a16="http://schemas.microsoft.com/office/drawing/2014/main" id="{9D407A69-F191-EB85-528D-7DACD693D247}"/>
              </a:ext>
            </a:extLst>
          </p:cNvPr>
          <p:cNvPicPr>
            <a:picLocks noChangeAspect="1"/>
          </p:cNvPicPr>
          <p:nvPr/>
        </p:nvPicPr>
        <p:blipFill>
          <a:blip r:embed="rId4"/>
          <a:stretch>
            <a:fillRect/>
          </a:stretch>
        </p:blipFill>
        <p:spPr>
          <a:xfrm>
            <a:off x="3930081" y="4095736"/>
            <a:ext cx="5963033" cy="2625739"/>
          </a:xfrm>
          <a:prstGeom prst="rect">
            <a:avLst/>
          </a:prstGeom>
        </p:spPr>
      </p:pic>
    </p:spTree>
    <p:extLst>
      <p:ext uri="{BB962C8B-B14F-4D97-AF65-F5344CB8AC3E}">
        <p14:creationId xmlns:p14="http://schemas.microsoft.com/office/powerpoint/2010/main" val="1437833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2800" b="1" cap="all" spc="400" dirty="0">
                <a:latin typeface="+mn-lt"/>
              </a:rPr>
              <a:t>Creating a first </a:t>
            </a:r>
            <a:br>
              <a:rPr lang="en-US" sz="2800" b="1" cap="all" spc="400" dirty="0">
                <a:latin typeface="+mn-lt"/>
              </a:rPr>
            </a:br>
            <a:r>
              <a:rPr lang="en-US" b="1" cap="all" spc="400" dirty="0">
                <a:latin typeface="+mn-lt"/>
              </a:rPr>
              <a:t>model</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t>Which model should the first recommender use and which features will the model be working with?</a:t>
            </a:r>
            <a:endParaRPr lang="en-US" dirty="0"/>
          </a:p>
        </p:txBody>
      </p:sp>
    </p:spTree>
    <p:extLst>
      <p:ext uri="{BB962C8B-B14F-4D97-AF65-F5344CB8AC3E}">
        <p14:creationId xmlns:p14="http://schemas.microsoft.com/office/powerpoint/2010/main" val="911432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0011-8C99-D0F3-5459-1380818D609E}"/>
              </a:ext>
            </a:extLst>
          </p:cNvPr>
          <p:cNvSpPr>
            <a:spLocks noGrp="1"/>
          </p:cNvSpPr>
          <p:nvPr>
            <p:ph type="title"/>
          </p:nvPr>
        </p:nvSpPr>
        <p:spPr>
          <a:xfrm>
            <a:off x="838200" y="808757"/>
            <a:ext cx="10515600" cy="823912"/>
          </a:xfrm>
        </p:spPr>
        <p:txBody>
          <a:bodyPr>
            <a:normAutofit/>
          </a:bodyPr>
          <a:lstStyle/>
          <a:p>
            <a:r>
              <a:rPr lang="en-US" sz="3200" dirty="0">
                <a:solidFill>
                  <a:schemeClr val="accent6">
                    <a:lumMod val="75000"/>
                  </a:schemeClr>
                </a:solidFill>
              </a:rPr>
              <a:t>What features do we want the model to work with?</a:t>
            </a:r>
            <a:endParaRPr lang="en-NL" sz="3200" dirty="0">
              <a:solidFill>
                <a:schemeClr val="accent6">
                  <a:lumMod val="75000"/>
                </a:schemeClr>
              </a:solidFill>
            </a:endParaRPr>
          </a:p>
        </p:txBody>
      </p:sp>
      <p:sp>
        <p:nvSpPr>
          <p:cNvPr id="3" name="Text Placeholder 2">
            <a:extLst>
              <a:ext uri="{FF2B5EF4-FFF2-40B4-BE49-F238E27FC236}">
                <a16:creationId xmlns:a16="http://schemas.microsoft.com/office/drawing/2014/main" id="{1148E49D-AE87-118F-31DF-ACCF51A17C56}"/>
              </a:ext>
            </a:extLst>
          </p:cNvPr>
          <p:cNvSpPr>
            <a:spLocks noGrp="1"/>
          </p:cNvSpPr>
          <p:nvPr>
            <p:ph type="body" idx="1"/>
          </p:nvPr>
        </p:nvSpPr>
        <p:spPr/>
        <p:txBody>
          <a:bodyPr/>
          <a:lstStyle/>
          <a:p>
            <a:r>
              <a:rPr lang="en-US" dirty="0">
                <a:solidFill>
                  <a:schemeClr val="accent6">
                    <a:lumMod val="50000"/>
                  </a:schemeClr>
                </a:solidFill>
              </a:rPr>
              <a:t>Weighted Rating</a:t>
            </a:r>
            <a:endParaRPr lang="en-NL" dirty="0">
              <a:solidFill>
                <a:schemeClr val="accent6">
                  <a:lumMod val="50000"/>
                </a:schemeClr>
              </a:solidFill>
            </a:endParaRPr>
          </a:p>
        </p:txBody>
      </p:sp>
      <p:sp>
        <p:nvSpPr>
          <p:cNvPr id="4" name="Content Placeholder 3">
            <a:extLst>
              <a:ext uri="{FF2B5EF4-FFF2-40B4-BE49-F238E27FC236}">
                <a16:creationId xmlns:a16="http://schemas.microsoft.com/office/drawing/2014/main" id="{3720D7C4-0557-858A-5D74-9DFCE7E39B98}"/>
              </a:ext>
            </a:extLst>
          </p:cNvPr>
          <p:cNvSpPr>
            <a:spLocks noGrp="1"/>
          </p:cNvSpPr>
          <p:nvPr>
            <p:ph sz="half" idx="2"/>
          </p:nvPr>
        </p:nvSpPr>
        <p:spPr/>
        <p:txBody>
          <a:bodyPr/>
          <a:lstStyle/>
          <a:p>
            <a:r>
              <a:rPr lang="en-US" dirty="0">
                <a:solidFill>
                  <a:schemeClr val="accent6">
                    <a:lumMod val="50000"/>
                  </a:schemeClr>
                </a:solidFill>
              </a:rPr>
              <a:t>We want to be able to rank the beers with the highest overall review while taking into account the number of reviews.</a:t>
            </a:r>
          </a:p>
          <a:p>
            <a:r>
              <a:rPr lang="en-US" dirty="0">
                <a:solidFill>
                  <a:schemeClr val="accent6">
                    <a:lumMod val="50000"/>
                  </a:schemeClr>
                </a:solidFill>
              </a:rPr>
              <a:t>To do this we used the formula currently used by IMDB.</a:t>
            </a:r>
            <a:endParaRPr lang="en-NL" dirty="0">
              <a:solidFill>
                <a:schemeClr val="accent6">
                  <a:lumMod val="50000"/>
                </a:schemeClr>
              </a:solidFill>
            </a:endParaRPr>
          </a:p>
        </p:txBody>
      </p:sp>
      <p:pic>
        <p:nvPicPr>
          <p:cNvPr id="1026" name="Picture 2">
            <a:extLst>
              <a:ext uri="{FF2B5EF4-FFF2-40B4-BE49-F238E27FC236}">
                <a16:creationId xmlns:a16="http://schemas.microsoft.com/office/drawing/2014/main" id="{1345A090-8C28-DFEE-028D-7DA76B372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008" y="4591918"/>
            <a:ext cx="35052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AA36CF-91F1-2A4A-1EBC-A1C5363D60ED}"/>
              </a:ext>
            </a:extLst>
          </p:cNvPr>
          <p:cNvPicPr>
            <a:picLocks noChangeAspect="1"/>
          </p:cNvPicPr>
          <p:nvPr/>
        </p:nvPicPr>
        <p:blipFill>
          <a:blip r:embed="rId3"/>
          <a:stretch>
            <a:fillRect/>
          </a:stretch>
        </p:blipFill>
        <p:spPr>
          <a:xfrm>
            <a:off x="6522720" y="2650992"/>
            <a:ext cx="3939285" cy="3392754"/>
          </a:xfrm>
          <a:prstGeom prst="rect">
            <a:avLst/>
          </a:prstGeom>
        </p:spPr>
      </p:pic>
    </p:spTree>
    <p:extLst>
      <p:ext uri="{BB962C8B-B14F-4D97-AF65-F5344CB8AC3E}">
        <p14:creationId xmlns:p14="http://schemas.microsoft.com/office/powerpoint/2010/main" val="1881529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0011-8C99-D0F3-5459-1380818D609E}"/>
              </a:ext>
            </a:extLst>
          </p:cNvPr>
          <p:cNvSpPr>
            <a:spLocks noGrp="1"/>
          </p:cNvSpPr>
          <p:nvPr>
            <p:ph type="title"/>
          </p:nvPr>
        </p:nvSpPr>
        <p:spPr>
          <a:xfrm>
            <a:off x="838200" y="629594"/>
            <a:ext cx="10515600" cy="823912"/>
          </a:xfrm>
        </p:spPr>
        <p:txBody>
          <a:bodyPr>
            <a:normAutofit/>
          </a:bodyPr>
          <a:lstStyle/>
          <a:p>
            <a:r>
              <a:rPr lang="en-US" sz="3200" dirty="0">
                <a:solidFill>
                  <a:schemeClr val="accent6">
                    <a:lumMod val="75000"/>
                  </a:schemeClr>
                </a:solidFill>
              </a:rPr>
              <a:t>What features do we want the model to work with?</a:t>
            </a:r>
            <a:endParaRPr lang="en-NL" sz="3200" dirty="0">
              <a:solidFill>
                <a:schemeClr val="accent6">
                  <a:lumMod val="75000"/>
                </a:schemeClr>
              </a:solidFill>
            </a:endParaRPr>
          </a:p>
        </p:txBody>
      </p:sp>
      <p:sp>
        <p:nvSpPr>
          <p:cNvPr id="3" name="Text Placeholder 2">
            <a:extLst>
              <a:ext uri="{FF2B5EF4-FFF2-40B4-BE49-F238E27FC236}">
                <a16:creationId xmlns:a16="http://schemas.microsoft.com/office/drawing/2014/main" id="{1148E49D-AE87-118F-31DF-ACCF51A17C56}"/>
              </a:ext>
            </a:extLst>
          </p:cNvPr>
          <p:cNvSpPr>
            <a:spLocks noGrp="1"/>
          </p:cNvSpPr>
          <p:nvPr>
            <p:ph type="body" idx="1"/>
          </p:nvPr>
        </p:nvSpPr>
        <p:spPr>
          <a:xfrm>
            <a:off x="838200" y="1573085"/>
            <a:ext cx="5085837" cy="880759"/>
          </a:xfrm>
        </p:spPr>
        <p:txBody>
          <a:bodyPr>
            <a:normAutofit/>
          </a:bodyPr>
          <a:lstStyle/>
          <a:p>
            <a:r>
              <a:rPr lang="en-US" dirty="0">
                <a:solidFill>
                  <a:schemeClr val="accent6">
                    <a:lumMod val="50000"/>
                  </a:schemeClr>
                </a:solidFill>
              </a:rPr>
              <a:t>Creating two new Style columns: Main Style and Substyle</a:t>
            </a:r>
            <a:endParaRPr lang="en-NL" dirty="0">
              <a:solidFill>
                <a:schemeClr val="accent6">
                  <a:lumMod val="50000"/>
                </a:schemeClr>
              </a:solidFill>
            </a:endParaRPr>
          </a:p>
        </p:txBody>
      </p:sp>
      <p:sp>
        <p:nvSpPr>
          <p:cNvPr id="4" name="Content Placeholder 3">
            <a:extLst>
              <a:ext uri="{FF2B5EF4-FFF2-40B4-BE49-F238E27FC236}">
                <a16:creationId xmlns:a16="http://schemas.microsoft.com/office/drawing/2014/main" id="{3720D7C4-0557-858A-5D74-9DFCE7E39B98}"/>
              </a:ext>
            </a:extLst>
          </p:cNvPr>
          <p:cNvSpPr>
            <a:spLocks noGrp="1"/>
          </p:cNvSpPr>
          <p:nvPr>
            <p:ph sz="half" idx="2"/>
          </p:nvPr>
        </p:nvSpPr>
        <p:spPr>
          <a:xfrm>
            <a:off x="1104262" y="2753798"/>
            <a:ext cx="4553712" cy="3684588"/>
          </a:xfrm>
        </p:spPr>
        <p:txBody>
          <a:bodyPr>
            <a:normAutofit/>
          </a:bodyPr>
          <a:lstStyle/>
          <a:p>
            <a:r>
              <a:rPr lang="en-US" dirty="0">
                <a:solidFill>
                  <a:schemeClr val="accent6">
                    <a:lumMod val="50000"/>
                  </a:schemeClr>
                </a:solidFill>
              </a:rPr>
              <a:t>This column will be the most useful to process the user inputs when building the recommender, so it will be useful to parse the Style column that contains a lot of information. </a:t>
            </a:r>
          </a:p>
          <a:p>
            <a:r>
              <a:rPr lang="en-US" dirty="0">
                <a:solidFill>
                  <a:schemeClr val="accent6">
                    <a:lumMod val="50000"/>
                  </a:schemeClr>
                </a:solidFill>
              </a:rPr>
              <a:t>This will allow us to group data that have attributes in common that were previously ‘invisible’ as more data in one column increased specificity.</a:t>
            </a:r>
            <a:endParaRPr lang="en-NL" dirty="0">
              <a:solidFill>
                <a:schemeClr val="accent6">
                  <a:lumMod val="50000"/>
                </a:schemeClr>
              </a:solidFill>
            </a:endParaRPr>
          </a:p>
        </p:txBody>
      </p:sp>
      <p:pic>
        <p:nvPicPr>
          <p:cNvPr id="6" name="Picture 5">
            <a:extLst>
              <a:ext uri="{FF2B5EF4-FFF2-40B4-BE49-F238E27FC236}">
                <a16:creationId xmlns:a16="http://schemas.microsoft.com/office/drawing/2014/main" id="{BB06F068-E21F-6452-319D-0A3F23D615CC}"/>
              </a:ext>
            </a:extLst>
          </p:cNvPr>
          <p:cNvPicPr>
            <a:picLocks noChangeAspect="1"/>
          </p:cNvPicPr>
          <p:nvPr/>
        </p:nvPicPr>
        <p:blipFill>
          <a:blip r:embed="rId2"/>
          <a:stretch>
            <a:fillRect/>
          </a:stretch>
        </p:blipFill>
        <p:spPr>
          <a:xfrm>
            <a:off x="6144965" y="1689679"/>
            <a:ext cx="4748784" cy="1969414"/>
          </a:xfrm>
          <a:prstGeom prst="rect">
            <a:avLst/>
          </a:prstGeom>
        </p:spPr>
      </p:pic>
      <p:pic>
        <p:nvPicPr>
          <p:cNvPr id="8" name="Picture 7">
            <a:extLst>
              <a:ext uri="{FF2B5EF4-FFF2-40B4-BE49-F238E27FC236}">
                <a16:creationId xmlns:a16="http://schemas.microsoft.com/office/drawing/2014/main" id="{B00918CD-ABC2-3E9D-C57F-D76A14AAC29B}"/>
              </a:ext>
            </a:extLst>
          </p:cNvPr>
          <p:cNvPicPr>
            <a:picLocks noChangeAspect="1"/>
          </p:cNvPicPr>
          <p:nvPr/>
        </p:nvPicPr>
        <p:blipFill>
          <a:blip r:embed="rId3"/>
          <a:stretch>
            <a:fillRect/>
          </a:stretch>
        </p:blipFill>
        <p:spPr>
          <a:xfrm>
            <a:off x="5860768" y="3898255"/>
            <a:ext cx="5493032" cy="2540131"/>
          </a:xfrm>
          <a:prstGeom prst="rect">
            <a:avLst/>
          </a:prstGeom>
        </p:spPr>
      </p:pic>
    </p:spTree>
    <p:extLst>
      <p:ext uri="{BB962C8B-B14F-4D97-AF65-F5344CB8AC3E}">
        <p14:creationId xmlns:p14="http://schemas.microsoft.com/office/powerpoint/2010/main" val="282351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accent6">
                    <a:lumMod val="75000"/>
                  </a:schemeClr>
                </a:solidFill>
                <a:latin typeface="+mn-lt"/>
              </a:rPr>
              <a:t>Agenda</a:t>
            </a:r>
            <a:br>
              <a:rPr lang="en-US" b="1" cap="all" spc="400" dirty="0">
                <a:latin typeface="+mn-lt"/>
              </a:rPr>
            </a:br>
            <a:r>
              <a:rPr lang="en-US" sz="1800" dirty="0">
                <a:latin typeface="+mn-lt"/>
              </a:rPr>
              <a:t>getting to a first mvp</a:t>
            </a:r>
            <a:endParaRPr lang="en-US" sz="1800"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accent6">
                    <a:lumMod val="75000"/>
                  </a:schemeClr>
                </a:solidFill>
              </a:rPr>
              <a:t>Setting a </a:t>
            </a:r>
            <a:r>
              <a:rPr lang="en-US" sz="2400" b="1" dirty="0"/>
              <a:t>Goal</a:t>
            </a:r>
          </a:p>
          <a:p>
            <a:pPr algn="r"/>
            <a:r>
              <a:rPr lang="en-US" sz="1800" dirty="0">
                <a:solidFill>
                  <a:schemeClr val="accent6">
                    <a:lumMod val="75000"/>
                  </a:schemeClr>
                </a:solidFill>
              </a:rPr>
              <a:t>Getting to know the </a:t>
            </a:r>
            <a:r>
              <a:rPr lang="en-US" sz="2400" b="1" dirty="0"/>
              <a:t>Data</a:t>
            </a:r>
          </a:p>
          <a:p>
            <a:pPr algn="r"/>
            <a:r>
              <a:rPr lang="en-US" dirty="0">
                <a:solidFill>
                  <a:schemeClr val="accent6">
                    <a:lumMod val="75000"/>
                  </a:schemeClr>
                </a:solidFill>
              </a:rPr>
              <a:t>Creating a first </a:t>
            </a:r>
            <a:r>
              <a:rPr lang="en-US" sz="2400" b="1" dirty="0"/>
              <a:t>Model</a:t>
            </a:r>
          </a:p>
          <a:p>
            <a:pPr algn="r"/>
            <a:r>
              <a:rPr lang="en-US" sz="1800" dirty="0">
                <a:solidFill>
                  <a:schemeClr val="accent6">
                    <a:lumMod val="75000"/>
                  </a:schemeClr>
                </a:solidFill>
              </a:rPr>
              <a:t>Building a first </a:t>
            </a:r>
            <a:r>
              <a:rPr lang="en-US" sz="2400" b="1" dirty="0"/>
              <a:t>Recommender</a:t>
            </a:r>
          </a:p>
          <a:p>
            <a:pPr algn="r"/>
            <a:r>
              <a:rPr lang="en-US" dirty="0">
                <a:solidFill>
                  <a:schemeClr val="accent6">
                    <a:lumMod val="75000"/>
                  </a:schemeClr>
                </a:solidFill>
              </a:rPr>
              <a:t>It’s time for some </a:t>
            </a:r>
            <a:r>
              <a:rPr lang="en-US" sz="2400" b="1" dirty="0"/>
              <a:t>Testing</a:t>
            </a:r>
          </a:p>
          <a:p>
            <a:pPr algn="r"/>
            <a:r>
              <a:rPr lang="en-US" dirty="0">
                <a:solidFill>
                  <a:schemeClr val="accent6">
                    <a:lumMod val="75000"/>
                  </a:schemeClr>
                </a:solidFill>
              </a:rPr>
              <a:t>What are the </a:t>
            </a:r>
            <a:r>
              <a:rPr lang="en-US" sz="2400" b="1" dirty="0"/>
              <a:t>Next steps</a:t>
            </a:r>
          </a:p>
          <a:p>
            <a:pPr algn="r"/>
            <a:endParaRPr lang="en-US" sz="1800" b="1" dirty="0"/>
          </a:p>
        </p:txBody>
      </p:sp>
      <p:pic>
        <p:nvPicPr>
          <p:cNvPr id="6" name="Picture Placehold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l="25507" t="842" r="6663" b="-842"/>
          <a:stretch/>
        </p:blipFill>
        <p:spPr>
          <a:xfrm>
            <a:off x="1301168" y="2121090"/>
            <a:ext cx="4371499" cy="4296549"/>
          </a:xfrm>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How do we even do this?</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3CBD-E3D6-B47C-5535-7FA0BA58230A}"/>
              </a:ext>
            </a:extLst>
          </p:cNvPr>
          <p:cNvSpPr>
            <a:spLocks noGrp="1"/>
          </p:cNvSpPr>
          <p:nvPr>
            <p:ph type="ctrTitle"/>
          </p:nvPr>
        </p:nvSpPr>
        <p:spPr>
          <a:xfrm>
            <a:off x="6391656" y="926625"/>
            <a:ext cx="4434840" cy="1255705"/>
          </a:xfrm>
        </p:spPr>
        <p:txBody>
          <a:bodyPr>
            <a:normAutofit fontScale="90000"/>
          </a:bodyPr>
          <a:lstStyle/>
          <a:p>
            <a:r>
              <a:rPr lang="en-US" sz="3100" dirty="0">
                <a:solidFill>
                  <a:schemeClr val="accent6">
                    <a:lumMod val="75000"/>
                  </a:schemeClr>
                </a:solidFill>
              </a:rPr>
              <a:t>Clustering with </a:t>
            </a:r>
            <a:r>
              <a:rPr lang="en-US" sz="5400" dirty="0" err="1">
                <a:solidFill>
                  <a:schemeClr val="accent6">
                    <a:lumMod val="75000"/>
                  </a:schemeClr>
                </a:solidFill>
              </a:rPr>
              <a:t>KM</a:t>
            </a:r>
            <a:r>
              <a:rPr lang="en-US" dirty="0" err="1">
                <a:solidFill>
                  <a:schemeClr val="accent6">
                    <a:lumMod val="75000"/>
                  </a:schemeClr>
                </a:solidFill>
              </a:rPr>
              <a:t>eans</a:t>
            </a:r>
            <a:endParaRPr lang="en-NL" dirty="0">
              <a:solidFill>
                <a:schemeClr val="accent6">
                  <a:lumMod val="75000"/>
                </a:schemeClr>
              </a:solidFill>
            </a:endParaRPr>
          </a:p>
        </p:txBody>
      </p:sp>
      <p:sp>
        <p:nvSpPr>
          <p:cNvPr id="3" name="Subtitle 2">
            <a:extLst>
              <a:ext uri="{FF2B5EF4-FFF2-40B4-BE49-F238E27FC236}">
                <a16:creationId xmlns:a16="http://schemas.microsoft.com/office/drawing/2014/main" id="{EA5DB479-D873-AF1F-A68B-122B3E86B493}"/>
              </a:ext>
            </a:extLst>
          </p:cNvPr>
          <p:cNvSpPr>
            <a:spLocks noGrp="1"/>
          </p:cNvSpPr>
          <p:nvPr>
            <p:ph type="subTitle" idx="1"/>
          </p:nvPr>
        </p:nvSpPr>
        <p:spPr>
          <a:xfrm>
            <a:off x="6391656" y="2380472"/>
            <a:ext cx="4434840" cy="3833888"/>
          </a:xfrm>
        </p:spPr>
        <p:txBody>
          <a:bodyPr/>
          <a:lstStyle/>
          <a:p>
            <a:r>
              <a:rPr lang="en-US" dirty="0">
                <a:solidFill>
                  <a:schemeClr val="accent6">
                    <a:lumMod val="50000"/>
                  </a:schemeClr>
                </a:solidFill>
              </a:rPr>
              <a:t>The model retained was the one using the </a:t>
            </a:r>
            <a:r>
              <a:rPr lang="en-US" b="1" dirty="0">
                <a:solidFill>
                  <a:schemeClr val="accent6">
                    <a:lumMod val="50000"/>
                  </a:schemeClr>
                </a:solidFill>
              </a:rPr>
              <a:t>Main Style </a:t>
            </a:r>
            <a:r>
              <a:rPr lang="en-US" dirty="0">
                <a:solidFill>
                  <a:schemeClr val="accent6">
                    <a:lumMod val="50000"/>
                  </a:schemeClr>
                </a:solidFill>
              </a:rPr>
              <a:t>rather than the original Style.</a:t>
            </a:r>
          </a:p>
          <a:p>
            <a:r>
              <a:rPr lang="en-US" b="1" dirty="0">
                <a:solidFill>
                  <a:schemeClr val="accent6">
                    <a:lumMod val="50000"/>
                  </a:schemeClr>
                </a:solidFill>
              </a:rPr>
              <a:t>The</a:t>
            </a:r>
            <a:r>
              <a:rPr lang="en-US" dirty="0">
                <a:solidFill>
                  <a:schemeClr val="accent6">
                    <a:lumMod val="50000"/>
                  </a:schemeClr>
                </a:solidFill>
              </a:rPr>
              <a:t> </a:t>
            </a:r>
            <a:r>
              <a:rPr lang="en-US" b="1" dirty="0">
                <a:solidFill>
                  <a:schemeClr val="accent6">
                    <a:lumMod val="50000"/>
                  </a:schemeClr>
                </a:solidFill>
              </a:rPr>
              <a:t>review features were not included</a:t>
            </a:r>
            <a:r>
              <a:rPr lang="en-US" dirty="0">
                <a:solidFill>
                  <a:schemeClr val="accent6">
                    <a:lumMod val="50000"/>
                  </a:schemeClr>
                </a:solidFill>
              </a:rPr>
              <a:t> in the end as we wanted to have a clustering model working with the intrinsic characteristics of the beers.</a:t>
            </a:r>
          </a:p>
          <a:p>
            <a:r>
              <a:rPr lang="en-US" dirty="0">
                <a:solidFill>
                  <a:schemeClr val="accent6">
                    <a:lumMod val="50000"/>
                  </a:schemeClr>
                </a:solidFill>
              </a:rPr>
              <a:t>The optimal </a:t>
            </a:r>
            <a:r>
              <a:rPr lang="en-US" b="1" dirty="0">
                <a:solidFill>
                  <a:schemeClr val="accent6">
                    <a:lumMod val="50000"/>
                  </a:schemeClr>
                </a:solidFill>
              </a:rPr>
              <a:t>number of clusters </a:t>
            </a:r>
            <a:r>
              <a:rPr lang="en-US" dirty="0">
                <a:solidFill>
                  <a:schemeClr val="accent6">
                    <a:lumMod val="50000"/>
                  </a:schemeClr>
                </a:solidFill>
              </a:rPr>
              <a:t>was determined to be </a:t>
            </a:r>
            <a:r>
              <a:rPr lang="en-US" b="1" dirty="0">
                <a:solidFill>
                  <a:schemeClr val="accent6">
                    <a:lumMod val="50000"/>
                  </a:schemeClr>
                </a:solidFill>
              </a:rPr>
              <a:t>8</a:t>
            </a:r>
            <a:r>
              <a:rPr lang="en-US" dirty="0">
                <a:solidFill>
                  <a:schemeClr val="accent6">
                    <a:lumMod val="50000"/>
                  </a:schemeClr>
                </a:solidFill>
              </a:rPr>
              <a:t>.</a:t>
            </a:r>
            <a:endParaRPr lang="en-NL" dirty="0">
              <a:solidFill>
                <a:schemeClr val="accent6">
                  <a:lumMod val="50000"/>
                </a:schemeClr>
              </a:solidFill>
            </a:endParaRPr>
          </a:p>
        </p:txBody>
      </p:sp>
      <p:sp>
        <p:nvSpPr>
          <p:cNvPr id="4" name="Footer Placeholder 3">
            <a:extLst>
              <a:ext uri="{FF2B5EF4-FFF2-40B4-BE49-F238E27FC236}">
                <a16:creationId xmlns:a16="http://schemas.microsoft.com/office/drawing/2014/main" id="{B870D02B-A593-C85C-8CE0-EAC4D0E40B97}"/>
              </a:ext>
            </a:extLst>
          </p:cNvPr>
          <p:cNvSpPr>
            <a:spLocks noGrp="1"/>
          </p:cNvSpPr>
          <p:nvPr>
            <p:ph type="ftr" sz="quarter" idx="11"/>
          </p:nvPr>
        </p:nvSpPr>
        <p:spPr/>
        <p:txBody>
          <a:bodyPr/>
          <a:lstStyle/>
          <a:p>
            <a:r>
              <a:rPr lang="en-US" dirty="0">
                <a:solidFill>
                  <a:srgbClr val="C95902"/>
                </a:solidFill>
              </a:rPr>
              <a:t>Patchwork with Kmeans</a:t>
            </a:r>
          </a:p>
        </p:txBody>
      </p:sp>
      <p:sp>
        <p:nvSpPr>
          <p:cNvPr id="5" name="Slide Number Placeholder 4">
            <a:extLst>
              <a:ext uri="{FF2B5EF4-FFF2-40B4-BE49-F238E27FC236}">
                <a16:creationId xmlns:a16="http://schemas.microsoft.com/office/drawing/2014/main" id="{AC1F1A44-E510-06A2-C68C-C8B4A180D2CA}"/>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14" name="Picture Placeholder 13">
            <a:extLst>
              <a:ext uri="{FF2B5EF4-FFF2-40B4-BE49-F238E27FC236}">
                <a16:creationId xmlns:a16="http://schemas.microsoft.com/office/drawing/2014/main" id="{8E8D55F8-3465-ECF8-5CDC-2D5374F2F3AA}"/>
              </a:ext>
            </a:extLst>
          </p:cNvPr>
          <p:cNvPicPr>
            <a:picLocks noGrp="1" noChangeAspect="1"/>
          </p:cNvPicPr>
          <p:nvPr>
            <p:ph type="pic" sz="quarter" idx="13"/>
          </p:nvPr>
        </p:nvPicPr>
        <p:blipFill>
          <a:blip r:embed="rId3"/>
          <a:srcRect t="1927" b="1927"/>
          <a:stretch>
            <a:fillRect/>
          </a:stretch>
        </p:blipFill>
        <p:spPr/>
      </p:pic>
      <p:pic>
        <p:nvPicPr>
          <p:cNvPr id="10" name="Picture Placeholder 9">
            <a:extLst>
              <a:ext uri="{FF2B5EF4-FFF2-40B4-BE49-F238E27FC236}">
                <a16:creationId xmlns:a16="http://schemas.microsoft.com/office/drawing/2014/main" id="{6046E82C-7438-8B27-93A4-F912164FC6B4}"/>
              </a:ext>
            </a:extLst>
          </p:cNvPr>
          <p:cNvPicPr>
            <a:picLocks noGrp="1" noChangeAspect="1"/>
          </p:cNvPicPr>
          <p:nvPr>
            <p:ph type="pic" sz="quarter" idx="14"/>
          </p:nvPr>
        </p:nvPicPr>
        <p:blipFill rotWithShape="1">
          <a:blip r:embed="rId4"/>
          <a:srcRect l="22285" r="13297"/>
          <a:stretch/>
        </p:blipFill>
        <p:spPr>
          <a:xfrm>
            <a:off x="112883" y="157385"/>
            <a:ext cx="2743200" cy="2794189"/>
          </a:xfrm>
        </p:spPr>
      </p:pic>
      <p:pic>
        <p:nvPicPr>
          <p:cNvPr id="12" name="Picture Placeholder 11">
            <a:extLst>
              <a:ext uri="{FF2B5EF4-FFF2-40B4-BE49-F238E27FC236}">
                <a16:creationId xmlns:a16="http://schemas.microsoft.com/office/drawing/2014/main" id="{8F66C2DB-6A26-987C-590A-66EDD5CEE5C5}"/>
              </a:ext>
            </a:extLst>
          </p:cNvPr>
          <p:cNvPicPr>
            <a:picLocks noGrp="1" noChangeAspect="1"/>
          </p:cNvPicPr>
          <p:nvPr>
            <p:ph type="pic" sz="quarter" idx="15"/>
          </p:nvPr>
        </p:nvPicPr>
        <p:blipFill>
          <a:blip r:embed="rId5"/>
          <a:srcRect l="15621" r="15621"/>
          <a:stretch>
            <a:fillRect/>
          </a:stretch>
        </p:blipFill>
        <p:spPr>
          <a:xfrm>
            <a:off x="2894076" y="157384"/>
            <a:ext cx="2743201" cy="2794189"/>
          </a:xfrm>
        </p:spPr>
      </p:pic>
    </p:spTree>
    <p:extLst>
      <p:ext uri="{BB962C8B-B14F-4D97-AF65-F5344CB8AC3E}">
        <p14:creationId xmlns:p14="http://schemas.microsoft.com/office/powerpoint/2010/main" val="431598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53AF-E17B-8A7D-702A-E1976A9A74A4}"/>
              </a:ext>
            </a:extLst>
          </p:cNvPr>
          <p:cNvSpPr>
            <a:spLocks noGrp="1"/>
          </p:cNvSpPr>
          <p:nvPr>
            <p:ph type="title"/>
          </p:nvPr>
        </p:nvSpPr>
        <p:spPr/>
        <p:txBody>
          <a:bodyPr/>
          <a:lstStyle/>
          <a:p>
            <a:r>
              <a:rPr lang="en-US" dirty="0">
                <a:solidFill>
                  <a:schemeClr val="accent6">
                    <a:lumMod val="75000"/>
                  </a:schemeClr>
                </a:solidFill>
              </a:rPr>
              <a:t>Let’s have a look at some clusters</a:t>
            </a:r>
            <a:endParaRPr lang="en-NL" dirty="0">
              <a:solidFill>
                <a:schemeClr val="accent6">
                  <a:lumMod val="75000"/>
                </a:schemeClr>
              </a:solidFill>
            </a:endParaRPr>
          </a:p>
        </p:txBody>
      </p:sp>
      <p:sp>
        <p:nvSpPr>
          <p:cNvPr id="3" name="Text Placeholder 2">
            <a:extLst>
              <a:ext uri="{FF2B5EF4-FFF2-40B4-BE49-F238E27FC236}">
                <a16:creationId xmlns:a16="http://schemas.microsoft.com/office/drawing/2014/main" id="{DCE3E981-EC7B-EF41-FD96-A64E289C48A3}"/>
              </a:ext>
            </a:extLst>
          </p:cNvPr>
          <p:cNvSpPr>
            <a:spLocks noGrp="1"/>
          </p:cNvSpPr>
          <p:nvPr>
            <p:ph type="body" idx="1"/>
          </p:nvPr>
        </p:nvSpPr>
        <p:spPr>
          <a:xfrm>
            <a:off x="1494314" y="1681163"/>
            <a:ext cx="2834640" cy="823912"/>
          </a:xfrm>
        </p:spPr>
        <p:txBody>
          <a:bodyPr/>
          <a:lstStyle/>
          <a:p>
            <a:r>
              <a:rPr lang="en-US" dirty="0">
                <a:solidFill>
                  <a:schemeClr val="accent2">
                    <a:lumMod val="75000"/>
                  </a:schemeClr>
                </a:solidFill>
              </a:rPr>
              <a:t>Cluster 0</a:t>
            </a:r>
            <a:endParaRPr lang="en-NL" dirty="0">
              <a:solidFill>
                <a:schemeClr val="accent2">
                  <a:lumMod val="75000"/>
                </a:schemeClr>
              </a:solidFill>
            </a:endParaRPr>
          </a:p>
        </p:txBody>
      </p:sp>
      <p:pic>
        <p:nvPicPr>
          <p:cNvPr id="10" name="Content Placeholder 9">
            <a:extLst>
              <a:ext uri="{FF2B5EF4-FFF2-40B4-BE49-F238E27FC236}">
                <a16:creationId xmlns:a16="http://schemas.microsoft.com/office/drawing/2014/main" id="{5E6FE039-5BEC-F251-C628-FBF1339DA34E}"/>
              </a:ext>
            </a:extLst>
          </p:cNvPr>
          <p:cNvPicPr>
            <a:picLocks noGrp="1" noChangeAspect="1"/>
          </p:cNvPicPr>
          <p:nvPr>
            <p:ph sz="half" idx="2"/>
          </p:nvPr>
        </p:nvPicPr>
        <p:blipFill>
          <a:blip r:embed="rId2"/>
          <a:stretch>
            <a:fillRect/>
          </a:stretch>
        </p:blipFill>
        <p:spPr>
          <a:xfrm>
            <a:off x="928316" y="2669427"/>
            <a:ext cx="3351076" cy="4057519"/>
          </a:xfrm>
        </p:spPr>
      </p:pic>
      <p:sp>
        <p:nvSpPr>
          <p:cNvPr id="5" name="Text Placeholder 4">
            <a:extLst>
              <a:ext uri="{FF2B5EF4-FFF2-40B4-BE49-F238E27FC236}">
                <a16:creationId xmlns:a16="http://schemas.microsoft.com/office/drawing/2014/main" id="{8967E887-9269-DEEB-CF28-1325E0875A26}"/>
              </a:ext>
            </a:extLst>
          </p:cNvPr>
          <p:cNvSpPr>
            <a:spLocks noGrp="1"/>
          </p:cNvSpPr>
          <p:nvPr>
            <p:ph type="body" sz="quarter" idx="3"/>
          </p:nvPr>
        </p:nvSpPr>
        <p:spPr>
          <a:xfrm>
            <a:off x="5008261" y="1681163"/>
            <a:ext cx="2834640" cy="823912"/>
          </a:xfrm>
        </p:spPr>
        <p:txBody>
          <a:bodyPr/>
          <a:lstStyle/>
          <a:p>
            <a:r>
              <a:rPr lang="en-US" dirty="0">
                <a:solidFill>
                  <a:schemeClr val="accent4">
                    <a:lumMod val="60000"/>
                    <a:lumOff val="40000"/>
                  </a:schemeClr>
                </a:solidFill>
              </a:rPr>
              <a:t>Cluster 1</a:t>
            </a:r>
            <a:endParaRPr lang="en-NL" dirty="0">
              <a:solidFill>
                <a:schemeClr val="accent4">
                  <a:lumMod val="60000"/>
                  <a:lumOff val="40000"/>
                </a:schemeClr>
              </a:solidFill>
            </a:endParaRPr>
          </a:p>
        </p:txBody>
      </p:sp>
      <p:pic>
        <p:nvPicPr>
          <p:cNvPr id="12" name="Content Placeholder 11">
            <a:extLst>
              <a:ext uri="{FF2B5EF4-FFF2-40B4-BE49-F238E27FC236}">
                <a16:creationId xmlns:a16="http://schemas.microsoft.com/office/drawing/2014/main" id="{D6D93855-7846-7FE5-96E3-5BF8328EE5FD}"/>
              </a:ext>
            </a:extLst>
          </p:cNvPr>
          <p:cNvPicPr>
            <a:picLocks noGrp="1" noChangeAspect="1"/>
          </p:cNvPicPr>
          <p:nvPr>
            <p:ph sz="quarter" idx="4"/>
          </p:nvPr>
        </p:nvPicPr>
        <p:blipFill>
          <a:blip r:embed="rId3"/>
          <a:stretch>
            <a:fillRect/>
          </a:stretch>
        </p:blipFill>
        <p:spPr>
          <a:xfrm>
            <a:off x="4768879" y="2669427"/>
            <a:ext cx="2971623" cy="3976235"/>
          </a:xfrm>
        </p:spPr>
      </p:pic>
      <p:sp>
        <p:nvSpPr>
          <p:cNvPr id="7" name="Text Placeholder 6">
            <a:extLst>
              <a:ext uri="{FF2B5EF4-FFF2-40B4-BE49-F238E27FC236}">
                <a16:creationId xmlns:a16="http://schemas.microsoft.com/office/drawing/2014/main" id="{DB5F5746-97AA-028F-2467-33008FDDD962}"/>
              </a:ext>
            </a:extLst>
          </p:cNvPr>
          <p:cNvSpPr>
            <a:spLocks noGrp="1"/>
          </p:cNvSpPr>
          <p:nvPr>
            <p:ph type="body" sz="quarter" idx="13"/>
          </p:nvPr>
        </p:nvSpPr>
        <p:spPr>
          <a:xfrm>
            <a:off x="8522208" y="1681163"/>
            <a:ext cx="2834640" cy="823912"/>
          </a:xfrm>
        </p:spPr>
        <p:txBody>
          <a:bodyPr/>
          <a:lstStyle/>
          <a:p>
            <a:r>
              <a:rPr lang="en-US" dirty="0">
                <a:solidFill>
                  <a:schemeClr val="accent1">
                    <a:lumMod val="75000"/>
                  </a:schemeClr>
                </a:solidFill>
              </a:rPr>
              <a:t>Cluster 3</a:t>
            </a:r>
            <a:endParaRPr lang="en-NL" dirty="0">
              <a:solidFill>
                <a:schemeClr val="accent1">
                  <a:lumMod val="75000"/>
                </a:schemeClr>
              </a:solidFill>
            </a:endParaRPr>
          </a:p>
        </p:txBody>
      </p:sp>
      <p:pic>
        <p:nvPicPr>
          <p:cNvPr id="14" name="Content Placeholder 13">
            <a:extLst>
              <a:ext uri="{FF2B5EF4-FFF2-40B4-BE49-F238E27FC236}">
                <a16:creationId xmlns:a16="http://schemas.microsoft.com/office/drawing/2014/main" id="{871BA578-40C4-4379-CD25-14316E6F841C}"/>
              </a:ext>
            </a:extLst>
          </p:cNvPr>
          <p:cNvPicPr>
            <a:picLocks noGrp="1" noChangeAspect="1"/>
          </p:cNvPicPr>
          <p:nvPr>
            <p:ph sz="quarter" idx="14"/>
          </p:nvPr>
        </p:nvPicPr>
        <p:blipFill>
          <a:blip r:embed="rId4"/>
          <a:stretch>
            <a:fillRect/>
          </a:stretch>
        </p:blipFill>
        <p:spPr>
          <a:xfrm>
            <a:off x="7977869" y="2722404"/>
            <a:ext cx="3590353" cy="3798128"/>
          </a:xfrm>
        </p:spPr>
      </p:pic>
    </p:spTree>
    <p:extLst>
      <p:ext uri="{BB962C8B-B14F-4D97-AF65-F5344CB8AC3E}">
        <p14:creationId xmlns:p14="http://schemas.microsoft.com/office/powerpoint/2010/main" val="4024660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2800" b="1" cap="all" spc="400" dirty="0">
                <a:latin typeface="+mn-lt"/>
              </a:rPr>
              <a:t>Building a</a:t>
            </a:r>
            <a:br>
              <a:rPr lang="en-US" sz="2800" b="1" cap="all" spc="400" dirty="0">
                <a:latin typeface="+mn-lt"/>
              </a:rPr>
            </a:br>
            <a:r>
              <a:rPr lang="en-US" b="1" cap="all" spc="400" dirty="0">
                <a:latin typeface="+mn-lt"/>
              </a:rPr>
              <a:t>beer recommender</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t>Which questions should we ask ourselves and what would a user want from the product?</a:t>
            </a:r>
            <a:endParaRPr lang="en-US" dirty="0"/>
          </a:p>
        </p:txBody>
      </p:sp>
    </p:spTree>
    <p:extLst>
      <p:ext uri="{BB962C8B-B14F-4D97-AF65-F5344CB8AC3E}">
        <p14:creationId xmlns:p14="http://schemas.microsoft.com/office/powerpoint/2010/main" val="10665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0" y="866535"/>
            <a:ext cx="4434840" cy="1814166"/>
          </a:xfrm>
        </p:spPr>
        <p:txBody>
          <a:bodyPr>
            <a:normAutofit fontScale="90000"/>
          </a:bodyPr>
          <a:lstStyle/>
          <a:p>
            <a:r>
              <a:rPr lang="en-US" dirty="0">
                <a:solidFill>
                  <a:schemeClr val="accent2">
                    <a:lumMod val="75000"/>
                  </a:schemeClr>
                </a:solidFill>
              </a:rPr>
              <a:t>What can we use to make good recommendations?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3017475"/>
            <a:ext cx="4434835" cy="3002101"/>
          </a:xfrm>
        </p:spPr>
        <p:txBody>
          <a:bodyPr>
            <a:normAutofit/>
          </a:bodyPr>
          <a:lstStyle/>
          <a:p>
            <a:pPr marL="285750" indent="-285750">
              <a:buFont typeface="Courier New" panose="02070309020205020404" pitchFamily="49" charset="0"/>
              <a:buChar char="o"/>
            </a:pPr>
            <a:r>
              <a:rPr lang="en-US" dirty="0">
                <a:solidFill>
                  <a:schemeClr val="accent1">
                    <a:lumMod val="75000"/>
                  </a:schemeClr>
                </a:solidFill>
              </a:rPr>
              <a:t>Main Style</a:t>
            </a:r>
          </a:p>
          <a:p>
            <a:pPr marL="285750" indent="-285750">
              <a:buFont typeface="Courier New" panose="02070309020205020404" pitchFamily="49" charset="0"/>
              <a:buChar char="o"/>
            </a:pPr>
            <a:r>
              <a:rPr lang="en-US" sz="1800" dirty="0">
                <a:solidFill>
                  <a:schemeClr val="accent1">
                    <a:lumMod val="75000"/>
                  </a:schemeClr>
                </a:solidFill>
              </a:rPr>
              <a:t>Substyle</a:t>
            </a:r>
          </a:p>
          <a:p>
            <a:pPr marL="285750" indent="-285750">
              <a:buFont typeface="Courier New" panose="02070309020205020404" pitchFamily="49" charset="0"/>
              <a:buChar char="o"/>
            </a:pPr>
            <a:r>
              <a:rPr lang="en-US" dirty="0">
                <a:solidFill>
                  <a:schemeClr val="accent1">
                    <a:lumMod val="75000"/>
                  </a:schemeClr>
                </a:solidFill>
              </a:rPr>
              <a:t>Style</a:t>
            </a:r>
          </a:p>
          <a:p>
            <a:pPr marL="285750" indent="-285750">
              <a:buFont typeface="Courier New" panose="02070309020205020404" pitchFamily="49" charset="0"/>
              <a:buChar char="o"/>
            </a:pPr>
            <a:r>
              <a:rPr lang="en-US" sz="1800" dirty="0">
                <a:solidFill>
                  <a:schemeClr val="accent1">
                    <a:lumMod val="75000"/>
                  </a:schemeClr>
                </a:solidFill>
              </a:rPr>
              <a:t>Name</a:t>
            </a:r>
            <a:endParaRPr lang="en-US" dirty="0">
              <a:solidFill>
                <a:schemeClr val="accent1">
                  <a:lumMod val="75000"/>
                </a:schemeClr>
              </a:solidFill>
            </a:endParaRPr>
          </a:p>
          <a:p>
            <a:pPr marL="285750" indent="-285750">
              <a:buFont typeface="Courier New" panose="02070309020205020404" pitchFamily="49" charset="0"/>
              <a:buChar char="o"/>
            </a:pPr>
            <a:r>
              <a:rPr lang="en-US" dirty="0">
                <a:solidFill>
                  <a:schemeClr val="accent1">
                    <a:lumMod val="75000"/>
                  </a:schemeClr>
                </a:solidFill>
              </a:rPr>
              <a:t>Clusters</a:t>
            </a:r>
          </a:p>
          <a:p>
            <a:pPr marL="285750" indent="-285750">
              <a:buFont typeface="Courier New" panose="02070309020205020404" pitchFamily="49" charset="0"/>
              <a:buChar char="o"/>
            </a:pPr>
            <a:r>
              <a:rPr lang="en-US" sz="1800" dirty="0">
                <a:solidFill>
                  <a:schemeClr val="accent1">
                    <a:lumMod val="75000"/>
                  </a:schemeClr>
                </a:solidFill>
              </a:rPr>
              <a:t>Nearest Neighbors</a:t>
            </a:r>
          </a:p>
          <a:p>
            <a:pPr marL="285750" indent="-285750">
              <a:buFont typeface="Courier New" panose="02070309020205020404" pitchFamily="49" charset="0"/>
              <a:buChar char="o"/>
            </a:pPr>
            <a:r>
              <a:rPr lang="en-US" dirty="0">
                <a:solidFill>
                  <a:schemeClr val="accent1">
                    <a:lumMod val="75000"/>
                  </a:schemeClr>
                </a:solidFill>
              </a:rPr>
              <a:t>Weighted Rating</a:t>
            </a:r>
            <a:endParaRPr lang="en-US" sz="1800" dirty="0">
              <a:solidFill>
                <a:schemeClr val="accent1">
                  <a:lumMod val="75000"/>
                </a:schemeClr>
              </a:solidFill>
            </a:endParaRPr>
          </a:p>
        </p:txBody>
      </p:sp>
      <p:pic>
        <p:nvPicPr>
          <p:cNvPr id="8" name="Picture Placeholder 7">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l="6864" t="-133" r="38825" b="159"/>
          <a:stretch/>
        </p:blipFill>
        <p:spPr>
          <a:xfrm>
            <a:off x="270588" y="214604"/>
            <a:ext cx="5223416" cy="6410131"/>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solidFill>
                  <a:srgbClr val="CB5D07"/>
                </a:solidFill>
              </a:rPr>
              <a:t>Beebeeno origin story</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23</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965790" y="822325"/>
            <a:ext cx="10515600" cy="1325563"/>
          </a:xfrm>
        </p:spPr>
        <p:txBody>
          <a:bodyPr>
            <a:normAutofit fontScale="90000"/>
          </a:bodyPr>
          <a:lstStyle/>
          <a:p>
            <a:r>
              <a:rPr lang="en-US" dirty="0">
                <a:solidFill>
                  <a:schemeClr val="accent6">
                    <a:lumMod val="75000"/>
                  </a:schemeClr>
                </a:solidFill>
              </a:rPr>
              <a:t>Architecture of the recommender</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24</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700417224"/>
              </p:ext>
            </p:extLst>
          </p:nvPr>
        </p:nvGraphicFramePr>
        <p:xfrm>
          <a:off x="965790" y="1691005"/>
          <a:ext cx="10921409" cy="5030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2800" b="1" cap="all" spc="400" dirty="0">
                <a:latin typeface="+mn-lt"/>
              </a:rPr>
              <a:t>Now it’s time for </a:t>
            </a:r>
            <a:br>
              <a:rPr lang="en-US" sz="2800" b="1" cap="all" spc="400" dirty="0">
                <a:latin typeface="+mn-lt"/>
              </a:rPr>
            </a:br>
            <a:r>
              <a:rPr lang="en-US" b="1" cap="all" spc="400" dirty="0">
                <a:latin typeface="+mn-lt"/>
              </a:rPr>
              <a:t>testing</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t>How do we break it?</a:t>
            </a:r>
            <a:endParaRPr lang="en-US" dirty="0"/>
          </a:p>
        </p:txBody>
      </p:sp>
    </p:spTree>
    <p:extLst>
      <p:ext uri="{BB962C8B-B14F-4D97-AF65-F5344CB8AC3E}">
        <p14:creationId xmlns:p14="http://schemas.microsoft.com/office/powerpoint/2010/main" val="4119448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12F9-B5D6-5495-CB01-A12E92C8FE16}"/>
              </a:ext>
            </a:extLst>
          </p:cNvPr>
          <p:cNvSpPr>
            <a:spLocks noGrp="1"/>
          </p:cNvSpPr>
          <p:nvPr>
            <p:ph type="title"/>
          </p:nvPr>
        </p:nvSpPr>
        <p:spPr/>
        <p:txBody>
          <a:bodyPr>
            <a:normAutofit/>
          </a:bodyPr>
          <a:lstStyle/>
          <a:p>
            <a:pPr algn="ctr"/>
            <a:r>
              <a:rPr lang="en-US" sz="3600" b="1" dirty="0">
                <a:solidFill>
                  <a:srgbClr val="E56910"/>
                </a:solidFill>
              </a:rPr>
              <a:t>Testing -&gt; Bugs -&gt; Solutions -&gt; Improved MVP</a:t>
            </a:r>
            <a:endParaRPr lang="en-NL" sz="3600" b="1" dirty="0">
              <a:solidFill>
                <a:srgbClr val="E56910"/>
              </a:solidFill>
            </a:endParaRPr>
          </a:p>
        </p:txBody>
      </p:sp>
      <p:sp>
        <p:nvSpPr>
          <p:cNvPr id="3" name="Text Placeholder 2">
            <a:extLst>
              <a:ext uri="{FF2B5EF4-FFF2-40B4-BE49-F238E27FC236}">
                <a16:creationId xmlns:a16="http://schemas.microsoft.com/office/drawing/2014/main" id="{8948B891-A2FA-4354-99BF-C5AC387FAB89}"/>
              </a:ext>
            </a:extLst>
          </p:cNvPr>
          <p:cNvSpPr>
            <a:spLocks noGrp="1"/>
          </p:cNvSpPr>
          <p:nvPr>
            <p:ph type="body" idx="1"/>
          </p:nvPr>
        </p:nvSpPr>
        <p:spPr/>
        <p:txBody>
          <a:bodyPr/>
          <a:lstStyle/>
          <a:p>
            <a:pPr algn="ctr"/>
            <a:r>
              <a:rPr lang="en-US" dirty="0">
                <a:solidFill>
                  <a:schemeClr val="accent6">
                    <a:lumMod val="75000"/>
                  </a:schemeClr>
                </a:solidFill>
              </a:rPr>
              <a:t>Checking Hierarchy</a:t>
            </a:r>
            <a:endParaRPr lang="en-NL" dirty="0">
              <a:solidFill>
                <a:schemeClr val="accent6">
                  <a:lumMod val="75000"/>
                </a:schemeClr>
              </a:solidFill>
            </a:endParaRPr>
          </a:p>
        </p:txBody>
      </p:sp>
      <p:sp>
        <p:nvSpPr>
          <p:cNvPr id="4" name="Content Placeholder 3">
            <a:extLst>
              <a:ext uri="{FF2B5EF4-FFF2-40B4-BE49-F238E27FC236}">
                <a16:creationId xmlns:a16="http://schemas.microsoft.com/office/drawing/2014/main" id="{83386E8D-506F-CFA0-7095-652C42EDFE5D}"/>
              </a:ext>
            </a:extLst>
          </p:cNvPr>
          <p:cNvSpPr>
            <a:spLocks noGrp="1"/>
          </p:cNvSpPr>
          <p:nvPr>
            <p:ph sz="half" idx="2"/>
          </p:nvPr>
        </p:nvSpPr>
        <p:spPr/>
        <p:txBody>
          <a:bodyPr>
            <a:normAutofit lnSpcReduction="10000"/>
          </a:bodyPr>
          <a:lstStyle/>
          <a:p>
            <a:r>
              <a:rPr lang="en-US" dirty="0">
                <a:solidFill>
                  <a:schemeClr val="accent6">
                    <a:lumMod val="50000"/>
                  </a:schemeClr>
                </a:solidFill>
              </a:rPr>
              <a:t>If the words in the input existed in a beer Name the recommender favored that information over whether or not the input belonged to a beer Style.</a:t>
            </a:r>
          </a:p>
          <a:p>
            <a:r>
              <a:rPr lang="en-US" dirty="0">
                <a:solidFill>
                  <a:schemeClr val="accent6">
                    <a:lumMod val="50000"/>
                  </a:schemeClr>
                </a:solidFill>
              </a:rPr>
              <a:t>Solution: changing        the hierarchy.</a:t>
            </a:r>
            <a:endParaRPr lang="en-NL" dirty="0">
              <a:solidFill>
                <a:schemeClr val="accent6">
                  <a:lumMod val="50000"/>
                </a:schemeClr>
              </a:solidFill>
            </a:endParaRPr>
          </a:p>
        </p:txBody>
      </p:sp>
      <p:sp>
        <p:nvSpPr>
          <p:cNvPr id="5" name="Text Placeholder 4">
            <a:extLst>
              <a:ext uri="{FF2B5EF4-FFF2-40B4-BE49-F238E27FC236}">
                <a16:creationId xmlns:a16="http://schemas.microsoft.com/office/drawing/2014/main" id="{C87E435A-D314-B21B-DCFA-B5E3C8DAD297}"/>
              </a:ext>
            </a:extLst>
          </p:cNvPr>
          <p:cNvSpPr>
            <a:spLocks noGrp="1"/>
          </p:cNvSpPr>
          <p:nvPr>
            <p:ph type="body" sz="quarter" idx="3"/>
          </p:nvPr>
        </p:nvSpPr>
        <p:spPr/>
        <p:txBody>
          <a:bodyPr/>
          <a:lstStyle/>
          <a:p>
            <a:pPr algn="ctr"/>
            <a:r>
              <a:rPr lang="en-US" dirty="0">
                <a:solidFill>
                  <a:schemeClr val="accent6">
                    <a:lumMod val="75000"/>
                  </a:schemeClr>
                </a:solidFill>
              </a:rPr>
              <a:t>Word order of the input</a:t>
            </a:r>
            <a:endParaRPr lang="en-NL" dirty="0">
              <a:solidFill>
                <a:schemeClr val="accent6">
                  <a:lumMod val="75000"/>
                </a:schemeClr>
              </a:solidFill>
            </a:endParaRPr>
          </a:p>
        </p:txBody>
      </p:sp>
      <p:sp>
        <p:nvSpPr>
          <p:cNvPr id="6" name="Content Placeholder 5">
            <a:extLst>
              <a:ext uri="{FF2B5EF4-FFF2-40B4-BE49-F238E27FC236}">
                <a16:creationId xmlns:a16="http://schemas.microsoft.com/office/drawing/2014/main" id="{4BF75578-5E31-9209-DFFC-4137889BE92D}"/>
              </a:ext>
            </a:extLst>
          </p:cNvPr>
          <p:cNvSpPr>
            <a:spLocks noGrp="1"/>
          </p:cNvSpPr>
          <p:nvPr>
            <p:ph sz="quarter" idx="4"/>
          </p:nvPr>
        </p:nvSpPr>
        <p:spPr/>
        <p:txBody>
          <a:bodyPr>
            <a:normAutofit lnSpcReduction="10000"/>
          </a:bodyPr>
          <a:lstStyle/>
          <a:p>
            <a:r>
              <a:rPr lang="en-US" dirty="0">
                <a:solidFill>
                  <a:schemeClr val="accent6">
                    <a:lumMod val="50000"/>
                  </a:schemeClr>
                </a:solidFill>
              </a:rPr>
              <a:t>If the word order of the input wasn’t exactly the same as in the data, the recommender couldn’t find the information.</a:t>
            </a:r>
          </a:p>
          <a:p>
            <a:r>
              <a:rPr lang="en-US" dirty="0">
                <a:solidFill>
                  <a:schemeClr val="accent6">
                    <a:lumMod val="50000"/>
                  </a:schemeClr>
                </a:solidFill>
              </a:rPr>
              <a:t>Solution: additional input processing step that looks for all the word permutations was added.</a:t>
            </a:r>
            <a:endParaRPr lang="en-NL" dirty="0">
              <a:solidFill>
                <a:schemeClr val="accent6">
                  <a:lumMod val="50000"/>
                </a:schemeClr>
              </a:solidFill>
            </a:endParaRPr>
          </a:p>
        </p:txBody>
      </p:sp>
      <p:sp>
        <p:nvSpPr>
          <p:cNvPr id="7" name="Text Placeholder 6">
            <a:extLst>
              <a:ext uri="{FF2B5EF4-FFF2-40B4-BE49-F238E27FC236}">
                <a16:creationId xmlns:a16="http://schemas.microsoft.com/office/drawing/2014/main" id="{0243F68A-3EBD-DCB6-ECB8-C4CDAF2C607E}"/>
              </a:ext>
            </a:extLst>
          </p:cNvPr>
          <p:cNvSpPr>
            <a:spLocks noGrp="1"/>
          </p:cNvSpPr>
          <p:nvPr>
            <p:ph type="body" sz="quarter" idx="13"/>
          </p:nvPr>
        </p:nvSpPr>
        <p:spPr>
          <a:xfrm>
            <a:off x="8531352" y="1681163"/>
            <a:ext cx="2834640" cy="823912"/>
          </a:xfrm>
        </p:spPr>
        <p:txBody>
          <a:bodyPr/>
          <a:lstStyle/>
          <a:p>
            <a:pPr algn="ctr"/>
            <a:r>
              <a:rPr lang="en-US" dirty="0">
                <a:solidFill>
                  <a:schemeClr val="accent6">
                    <a:lumMod val="75000"/>
                  </a:schemeClr>
                </a:solidFill>
              </a:rPr>
              <a:t>Number of input/filter found</a:t>
            </a:r>
            <a:endParaRPr lang="en-NL" dirty="0">
              <a:solidFill>
                <a:schemeClr val="accent6">
                  <a:lumMod val="75000"/>
                </a:schemeClr>
              </a:solidFill>
            </a:endParaRPr>
          </a:p>
        </p:txBody>
      </p:sp>
      <p:sp>
        <p:nvSpPr>
          <p:cNvPr id="8" name="Content Placeholder 7">
            <a:extLst>
              <a:ext uri="{FF2B5EF4-FFF2-40B4-BE49-F238E27FC236}">
                <a16:creationId xmlns:a16="http://schemas.microsoft.com/office/drawing/2014/main" id="{67EA6631-BA30-6CE0-F1B4-887D79139E72}"/>
              </a:ext>
            </a:extLst>
          </p:cNvPr>
          <p:cNvSpPr>
            <a:spLocks noGrp="1"/>
          </p:cNvSpPr>
          <p:nvPr>
            <p:ph sz="quarter" idx="14"/>
          </p:nvPr>
        </p:nvSpPr>
        <p:spPr>
          <a:xfrm>
            <a:off x="8531352" y="2505075"/>
            <a:ext cx="2834640" cy="3684588"/>
          </a:xfrm>
        </p:spPr>
        <p:txBody>
          <a:bodyPr/>
          <a:lstStyle/>
          <a:p>
            <a:r>
              <a:rPr lang="en-US" dirty="0">
                <a:solidFill>
                  <a:schemeClr val="accent6">
                    <a:lumMod val="50000"/>
                  </a:schemeClr>
                </a:solidFill>
              </a:rPr>
              <a:t>The recommender gleaning not one but two filters from the input wasn’t accounted for at first.</a:t>
            </a:r>
          </a:p>
          <a:p>
            <a:r>
              <a:rPr lang="en-US" dirty="0">
                <a:solidFill>
                  <a:schemeClr val="accent6">
                    <a:lumMod val="50000"/>
                  </a:schemeClr>
                </a:solidFill>
              </a:rPr>
              <a:t>Solution: adding an extra check to account for that possibility.</a:t>
            </a:r>
            <a:endParaRPr lang="en-NL" dirty="0">
              <a:solidFill>
                <a:schemeClr val="accent6">
                  <a:lumMod val="50000"/>
                </a:schemeClr>
              </a:solidFill>
            </a:endParaRPr>
          </a:p>
        </p:txBody>
      </p:sp>
      <p:sp>
        <p:nvSpPr>
          <p:cNvPr id="9" name="Arrow: Striped Right 8">
            <a:extLst>
              <a:ext uri="{FF2B5EF4-FFF2-40B4-BE49-F238E27FC236}">
                <a16:creationId xmlns:a16="http://schemas.microsoft.com/office/drawing/2014/main" id="{B195CF90-200A-EAA0-249F-1F49020C4CA5}"/>
              </a:ext>
            </a:extLst>
          </p:cNvPr>
          <p:cNvSpPr/>
          <p:nvPr/>
        </p:nvSpPr>
        <p:spPr>
          <a:xfrm>
            <a:off x="1177236" y="4788747"/>
            <a:ext cx="535031" cy="393407"/>
          </a:xfrm>
          <a:prstGeom prst="stripedRightArrow">
            <a:avLst/>
          </a:prstGeom>
          <a:solidFill>
            <a:srgbClr val="E7B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Arrow: Striped Right 9">
            <a:extLst>
              <a:ext uri="{FF2B5EF4-FFF2-40B4-BE49-F238E27FC236}">
                <a16:creationId xmlns:a16="http://schemas.microsoft.com/office/drawing/2014/main" id="{390ADE95-C76B-54D7-F783-7FC521A17582}"/>
              </a:ext>
            </a:extLst>
          </p:cNvPr>
          <p:cNvSpPr/>
          <p:nvPr/>
        </p:nvSpPr>
        <p:spPr>
          <a:xfrm>
            <a:off x="4659613" y="4256568"/>
            <a:ext cx="535031" cy="393407"/>
          </a:xfrm>
          <a:prstGeom prst="stripedRightArrow">
            <a:avLst/>
          </a:prstGeom>
          <a:solidFill>
            <a:srgbClr val="E7B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Arrow: Striped Right 10">
            <a:extLst>
              <a:ext uri="{FF2B5EF4-FFF2-40B4-BE49-F238E27FC236}">
                <a16:creationId xmlns:a16="http://schemas.microsoft.com/office/drawing/2014/main" id="{354E2324-FBFC-4E62-01DB-A4A5D3C5B6D0}"/>
              </a:ext>
            </a:extLst>
          </p:cNvPr>
          <p:cNvSpPr/>
          <p:nvPr/>
        </p:nvSpPr>
        <p:spPr>
          <a:xfrm>
            <a:off x="8254692" y="4256568"/>
            <a:ext cx="535031" cy="393407"/>
          </a:xfrm>
          <a:prstGeom prst="stripedRightArrow">
            <a:avLst/>
          </a:prstGeom>
          <a:solidFill>
            <a:srgbClr val="E7B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89409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AD9F-6103-AD6F-4DEB-C99A7DDC8DB2}"/>
              </a:ext>
            </a:extLst>
          </p:cNvPr>
          <p:cNvSpPr>
            <a:spLocks noGrp="1"/>
          </p:cNvSpPr>
          <p:nvPr>
            <p:ph type="title"/>
          </p:nvPr>
        </p:nvSpPr>
        <p:spPr>
          <a:xfrm>
            <a:off x="838200" y="136525"/>
            <a:ext cx="10515600" cy="1325563"/>
          </a:xfrm>
        </p:spPr>
        <p:txBody>
          <a:bodyPr>
            <a:noAutofit/>
          </a:bodyPr>
          <a:lstStyle/>
          <a:p>
            <a:pPr algn="ctr"/>
            <a:r>
              <a:rPr lang="en-US" sz="3200" dirty="0">
                <a:solidFill>
                  <a:schemeClr val="accent1">
                    <a:lumMod val="75000"/>
                  </a:schemeClr>
                </a:solidFill>
              </a:rPr>
              <a:t>Magic recommender in the Python, </a:t>
            </a:r>
            <a:br>
              <a:rPr lang="en-US" sz="3200" dirty="0">
                <a:solidFill>
                  <a:schemeClr val="accent1">
                    <a:lumMod val="75000"/>
                  </a:schemeClr>
                </a:solidFill>
              </a:rPr>
            </a:br>
            <a:r>
              <a:rPr lang="en-US" sz="3200" dirty="0">
                <a:solidFill>
                  <a:schemeClr val="accent1">
                    <a:lumMod val="75000"/>
                  </a:schemeClr>
                </a:solidFill>
              </a:rPr>
              <a:t>who’s the tastiest one of all?</a:t>
            </a:r>
            <a:endParaRPr lang="en-NL" sz="32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C73B12FD-2DAF-5DB6-0D9F-899528E3A7F7}"/>
              </a:ext>
            </a:extLst>
          </p:cNvPr>
          <p:cNvSpPr>
            <a:spLocks noGrp="1"/>
          </p:cNvSpPr>
          <p:nvPr>
            <p:ph type="sldNum" sz="quarter" idx="12"/>
          </p:nvPr>
        </p:nvSpPr>
        <p:spPr/>
        <p:txBody>
          <a:bodyPr/>
          <a:lstStyle/>
          <a:p>
            <a:fld id="{D8DA9DAA-006C-4F4B-980E-E3DF019B24E2}" type="slidenum">
              <a:rPr lang="en-US" smtClean="0"/>
              <a:t>27</a:t>
            </a:fld>
            <a:endParaRPr lang="en-US" dirty="0"/>
          </a:p>
        </p:txBody>
      </p:sp>
      <p:pic>
        <p:nvPicPr>
          <p:cNvPr id="6" name="Picture 5">
            <a:extLst>
              <a:ext uri="{FF2B5EF4-FFF2-40B4-BE49-F238E27FC236}">
                <a16:creationId xmlns:a16="http://schemas.microsoft.com/office/drawing/2014/main" id="{AABBDC36-ACC9-FF07-EEC8-0C05DCCEF511}"/>
              </a:ext>
            </a:extLst>
          </p:cNvPr>
          <p:cNvPicPr>
            <a:picLocks noChangeAspect="1"/>
          </p:cNvPicPr>
          <p:nvPr/>
        </p:nvPicPr>
        <p:blipFill>
          <a:blip r:embed="rId2"/>
          <a:stretch>
            <a:fillRect/>
          </a:stretch>
        </p:blipFill>
        <p:spPr>
          <a:xfrm>
            <a:off x="1040219" y="1348654"/>
            <a:ext cx="8541189" cy="1416123"/>
          </a:xfrm>
          <a:prstGeom prst="rect">
            <a:avLst/>
          </a:prstGeom>
        </p:spPr>
      </p:pic>
      <p:pic>
        <p:nvPicPr>
          <p:cNvPr id="8" name="Picture 7">
            <a:extLst>
              <a:ext uri="{FF2B5EF4-FFF2-40B4-BE49-F238E27FC236}">
                <a16:creationId xmlns:a16="http://schemas.microsoft.com/office/drawing/2014/main" id="{47A9A3B4-F7FF-C972-6FA2-6D30CA5EF446}"/>
              </a:ext>
            </a:extLst>
          </p:cNvPr>
          <p:cNvPicPr>
            <a:picLocks noChangeAspect="1"/>
          </p:cNvPicPr>
          <p:nvPr/>
        </p:nvPicPr>
        <p:blipFill>
          <a:blip r:embed="rId3"/>
          <a:stretch>
            <a:fillRect/>
          </a:stretch>
        </p:blipFill>
        <p:spPr>
          <a:xfrm>
            <a:off x="1040219" y="2764777"/>
            <a:ext cx="9493738" cy="1752690"/>
          </a:xfrm>
          <a:prstGeom prst="rect">
            <a:avLst/>
          </a:prstGeom>
        </p:spPr>
      </p:pic>
      <p:pic>
        <p:nvPicPr>
          <p:cNvPr id="10" name="Picture 9">
            <a:extLst>
              <a:ext uri="{FF2B5EF4-FFF2-40B4-BE49-F238E27FC236}">
                <a16:creationId xmlns:a16="http://schemas.microsoft.com/office/drawing/2014/main" id="{9477311C-A090-457B-C4CE-43AFE7B4EB49}"/>
              </a:ext>
            </a:extLst>
          </p:cNvPr>
          <p:cNvPicPr>
            <a:picLocks noChangeAspect="1"/>
          </p:cNvPicPr>
          <p:nvPr/>
        </p:nvPicPr>
        <p:blipFill>
          <a:blip r:embed="rId4"/>
          <a:stretch>
            <a:fillRect/>
          </a:stretch>
        </p:blipFill>
        <p:spPr>
          <a:xfrm>
            <a:off x="1040219" y="4480131"/>
            <a:ext cx="9506439" cy="1892397"/>
          </a:xfrm>
          <a:prstGeom prst="rect">
            <a:avLst/>
          </a:prstGeom>
        </p:spPr>
      </p:pic>
      <p:sp>
        <p:nvSpPr>
          <p:cNvPr id="11" name="TextBox 10">
            <a:extLst>
              <a:ext uri="{FF2B5EF4-FFF2-40B4-BE49-F238E27FC236}">
                <a16:creationId xmlns:a16="http://schemas.microsoft.com/office/drawing/2014/main" id="{2C032588-28F7-DBF9-A0FD-929671AAC48D}"/>
              </a:ext>
            </a:extLst>
          </p:cNvPr>
          <p:cNvSpPr txBox="1"/>
          <p:nvPr/>
        </p:nvSpPr>
        <p:spPr>
          <a:xfrm>
            <a:off x="1040219" y="6413698"/>
            <a:ext cx="9493738" cy="307777"/>
          </a:xfrm>
          <a:prstGeom prst="rect">
            <a:avLst/>
          </a:prstGeom>
          <a:noFill/>
        </p:spPr>
        <p:txBody>
          <a:bodyPr wrap="square" rtlCol="0">
            <a:spAutoFit/>
          </a:bodyPr>
          <a:lstStyle/>
          <a:p>
            <a:r>
              <a:rPr lang="en-US" sz="1400" dirty="0">
                <a:solidFill>
                  <a:schemeClr val="accent6">
                    <a:lumMod val="75000"/>
                  </a:schemeClr>
                </a:solidFill>
              </a:rPr>
              <a:t>From top to bottom the inputs are recognized in Main Style, both Substyle and Main Style, and Style.</a:t>
            </a:r>
            <a:endParaRPr lang="en-NL" sz="1400" dirty="0">
              <a:solidFill>
                <a:schemeClr val="accent6">
                  <a:lumMod val="75000"/>
                </a:schemeClr>
              </a:solidFill>
            </a:endParaRPr>
          </a:p>
        </p:txBody>
      </p:sp>
    </p:spTree>
    <p:extLst>
      <p:ext uri="{BB962C8B-B14F-4D97-AF65-F5344CB8AC3E}">
        <p14:creationId xmlns:p14="http://schemas.microsoft.com/office/powerpoint/2010/main" val="269677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3B12FD-2DAF-5DB6-0D9F-899528E3A7F7}"/>
              </a:ext>
            </a:extLst>
          </p:cNvPr>
          <p:cNvSpPr>
            <a:spLocks noGrp="1"/>
          </p:cNvSpPr>
          <p:nvPr>
            <p:ph type="sldNum" sz="quarter" idx="12"/>
          </p:nvPr>
        </p:nvSpPr>
        <p:spPr/>
        <p:txBody>
          <a:bodyPr/>
          <a:lstStyle/>
          <a:p>
            <a:fld id="{D8DA9DAA-006C-4F4B-980E-E3DF019B24E2}" type="slidenum">
              <a:rPr lang="en-US" smtClean="0"/>
              <a:t>28</a:t>
            </a:fld>
            <a:endParaRPr lang="en-US" dirty="0"/>
          </a:p>
        </p:txBody>
      </p:sp>
      <p:sp>
        <p:nvSpPr>
          <p:cNvPr id="11" name="TextBox 10">
            <a:extLst>
              <a:ext uri="{FF2B5EF4-FFF2-40B4-BE49-F238E27FC236}">
                <a16:creationId xmlns:a16="http://schemas.microsoft.com/office/drawing/2014/main" id="{2C032588-28F7-DBF9-A0FD-929671AAC48D}"/>
              </a:ext>
            </a:extLst>
          </p:cNvPr>
          <p:cNvSpPr txBox="1"/>
          <p:nvPr/>
        </p:nvSpPr>
        <p:spPr>
          <a:xfrm>
            <a:off x="825499" y="482214"/>
            <a:ext cx="9493738" cy="338554"/>
          </a:xfrm>
          <a:prstGeom prst="rect">
            <a:avLst/>
          </a:prstGeom>
          <a:noFill/>
        </p:spPr>
        <p:txBody>
          <a:bodyPr wrap="square" rtlCol="0">
            <a:spAutoFit/>
          </a:bodyPr>
          <a:lstStyle/>
          <a:p>
            <a:r>
              <a:rPr lang="en-US" sz="1600" dirty="0">
                <a:solidFill>
                  <a:schemeClr val="accent6">
                    <a:lumMod val="75000"/>
                  </a:schemeClr>
                </a:solidFill>
              </a:rPr>
              <a:t>From top to bottom the inputs are recognized in Substyle and beer Name.</a:t>
            </a:r>
            <a:endParaRPr lang="en-NL" sz="1600" dirty="0">
              <a:solidFill>
                <a:schemeClr val="accent6">
                  <a:lumMod val="75000"/>
                </a:schemeClr>
              </a:solidFill>
            </a:endParaRPr>
          </a:p>
        </p:txBody>
      </p:sp>
      <p:pic>
        <p:nvPicPr>
          <p:cNvPr id="5" name="Picture 4">
            <a:extLst>
              <a:ext uri="{FF2B5EF4-FFF2-40B4-BE49-F238E27FC236}">
                <a16:creationId xmlns:a16="http://schemas.microsoft.com/office/drawing/2014/main" id="{3D1FA517-DEE0-6A46-C9F4-A8052E3F53F6}"/>
              </a:ext>
            </a:extLst>
          </p:cNvPr>
          <p:cNvPicPr>
            <a:picLocks noChangeAspect="1"/>
          </p:cNvPicPr>
          <p:nvPr/>
        </p:nvPicPr>
        <p:blipFill>
          <a:blip r:embed="rId2"/>
          <a:stretch>
            <a:fillRect/>
          </a:stretch>
        </p:blipFill>
        <p:spPr>
          <a:xfrm>
            <a:off x="1206519" y="948240"/>
            <a:ext cx="9190371" cy="1696991"/>
          </a:xfrm>
          <a:prstGeom prst="rect">
            <a:avLst/>
          </a:prstGeom>
        </p:spPr>
      </p:pic>
      <p:pic>
        <p:nvPicPr>
          <p:cNvPr id="19" name="Picture 18">
            <a:extLst>
              <a:ext uri="{FF2B5EF4-FFF2-40B4-BE49-F238E27FC236}">
                <a16:creationId xmlns:a16="http://schemas.microsoft.com/office/drawing/2014/main" id="{EEFB2445-8D17-5402-A140-7D5765ABEB03}"/>
              </a:ext>
            </a:extLst>
          </p:cNvPr>
          <p:cNvPicPr>
            <a:picLocks noChangeAspect="1"/>
          </p:cNvPicPr>
          <p:nvPr/>
        </p:nvPicPr>
        <p:blipFill>
          <a:blip r:embed="rId3"/>
          <a:stretch>
            <a:fillRect/>
          </a:stretch>
        </p:blipFill>
        <p:spPr>
          <a:xfrm>
            <a:off x="1206519" y="4805273"/>
            <a:ext cx="9112718" cy="1733639"/>
          </a:xfrm>
          <a:prstGeom prst="rect">
            <a:avLst/>
          </a:prstGeom>
        </p:spPr>
      </p:pic>
      <p:pic>
        <p:nvPicPr>
          <p:cNvPr id="21" name="Picture 20">
            <a:extLst>
              <a:ext uri="{FF2B5EF4-FFF2-40B4-BE49-F238E27FC236}">
                <a16:creationId xmlns:a16="http://schemas.microsoft.com/office/drawing/2014/main" id="{06435740-7BFC-539C-1E7C-7AC86697B65C}"/>
              </a:ext>
            </a:extLst>
          </p:cNvPr>
          <p:cNvPicPr>
            <a:picLocks noChangeAspect="1"/>
          </p:cNvPicPr>
          <p:nvPr/>
        </p:nvPicPr>
        <p:blipFill>
          <a:blip r:embed="rId4"/>
          <a:stretch>
            <a:fillRect/>
          </a:stretch>
        </p:blipFill>
        <p:spPr>
          <a:xfrm>
            <a:off x="1206519" y="2772703"/>
            <a:ext cx="9525490" cy="1905098"/>
          </a:xfrm>
          <a:prstGeom prst="rect">
            <a:avLst/>
          </a:prstGeom>
        </p:spPr>
      </p:pic>
    </p:spTree>
    <p:extLst>
      <p:ext uri="{BB962C8B-B14F-4D97-AF65-F5344CB8AC3E}">
        <p14:creationId xmlns:p14="http://schemas.microsoft.com/office/powerpoint/2010/main" val="536409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2800" spc="400" dirty="0">
                <a:latin typeface="+mn-lt"/>
              </a:rPr>
              <a:t>What are the </a:t>
            </a:r>
            <a:br>
              <a:rPr lang="en-US" sz="2800" b="1" cap="all" spc="400" dirty="0">
                <a:latin typeface="+mn-lt"/>
              </a:rPr>
            </a:br>
            <a:r>
              <a:rPr lang="en-US" b="1" cap="all" spc="400" dirty="0">
                <a:latin typeface="+mn-lt"/>
              </a:rPr>
              <a:t>next steps</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t>Where do we go from there?</a:t>
            </a:r>
            <a:endParaRPr lang="en-US" dirty="0"/>
          </a:p>
        </p:txBody>
      </p:sp>
    </p:spTree>
    <p:extLst>
      <p:ext uri="{BB962C8B-B14F-4D97-AF65-F5344CB8AC3E}">
        <p14:creationId xmlns:p14="http://schemas.microsoft.com/office/powerpoint/2010/main" val="863639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50392" y="1665520"/>
            <a:ext cx="6190488" cy="1179576"/>
          </a:xfrm>
        </p:spPr>
        <p:txBody>
          <a:bodyPr/>
          <a:lstStyle/>
          <a:p>
            <a:r>
              <a:rPr lang="en-US" sz="6000" dirty="0">
                <a:solidFill>
                  <a:schemeClr val="accent6">
                    <a:lumMod val="50000"/>
                  </a:schemeClr>
                </a:solidFill>
              </a:rPr>
              <a:t>Goal </a:t>
            </a:r>
            <a:r>
              <a:rPr lang="en-US" sz="5400" dirty="0">
                <a:solidFill>
                  <a:schemeClr val="accent6">
                    <a:lumMod val="50000"/>
                  </a:schemeClr>
                </a:solidFill>
              </a:rPr>
              <a:t>🎯</a:t>
            </a:r>
            <a:endParaRPr lang="en-US" dirty="0">
              <a:solidFill>
                <a:schemeClr val="accent6">
                  <a:lumMod val="50000"/>
                </a:schemeClr>
              </a:solidFill>
            </a:endParaRP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3116419"/>
            <a:ext cx="5990253" cy="2076061"/>
          </a:xfrm>
        </p:spPr>
        <p:txBody>
          <a:bodyPr>
            <a:normAutofit fontScale="77500" lnSpcReduction="20000"/>
          </a:bodyPr>
          <a:lstStyle/>
          <a:p>
            <a:pPr marL="342900" indent="-342900">
              <a:lnSpc>
                <a:spcPct val="200000"/>
              </a:lnSpc>
              <a:buFont typeface="Courier New" panose="02070309020205020404" pitchFamily="49" charset="0"/>
              <a:buChar char="o"/>
            </a:pPr>
            <a:r>
              <a:rPr lang="en-US" sz="2600" dirty="0">
                <a:solidFill>
                  <a:schemeClr val="accent6">
                    <a:lumMod val="50000"/>
                  </a:schemeClr>
                </a:solidFill>
              </a:rPr>
              <a:t>Why should we build a beer recommender? </a:t>
            </a:r>
          </a:p>
          <a:p>
            <a:pPr marL="342900" indent="-342900">
              <a:lnSpc>
                <a:spcPct val="200000"/>
              </a:lnSpc>
              <a:buFont typeface="Courier New" panose="02070309020205020404" pitchFamily="49" charset="0"/>
              <a:buChar char="o"/>
            </a:pPr>
            <a:r>
              <a:rPr lang="en-US" sz="2600" dirty="0">
                <a:solidFill>
                  <a:schemeClr val="accent6">
                    <a:lumMod val="50000"/>
                  </a:schemeClr>
                </a:solidFill>
              </a:rPr>
              <a:t>What do we expect from a first MVP?</a:t>
            </a:r>
          </a:p>
          <a:p>
            <a:pPr marL="342900" indent="-342900">
              <a:lnSpc>
                <a:spcPct val="200000"/>
              </a:lnSpc>
              <a:buFont typeface="Courier New" panose="02070309020205020404" pitchFamily="49" charset="0"/>
              <a:buChar char="o"/>
            </a:pPr>
            <a:r>
              <a:rPr lang="en-US" sz="2600" dirty="0">
                <a:solidFill>
                  <a:schemeClr val="accent6">
                    <a:lumMod val="50000"/>
                  </a:schemeClr>
                </a:solidFill>
              </a:rPr>
              <a:t>What do we want to learn from this project?</a:t>
            </a:r>
            <a:endParaRPr lang="en-US" sz="2600" dirty="0"/>
          </a:p>
          <a:p>
            <a:endParaRPr lang="en-US" dirty="0"/>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srcRect t="13256" b="13256"/>
          <a:stretch/>
        </p:blipFill>
        <p:spPr>
          <a:xfrm>
            <a:off x="7451965" y="1665520"/>
            <a:ext cx="4266960" cy="426696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solidFill>
                  <a:srgbClr val="C95802"/>
                </a:solidFill>
              </a:rPr>
              <a:t>What do we want to achieve?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Future work</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Beebeeno rising</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299287231"/>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30</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31</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Proost! </a:t>
            </a:r>
            <a:r>
              <a:rPr lang="en-US" dirty="0" err="1"/>
              <a:t>Salud</a:t>
            </a:r>
            <a:r>
              <a:rPr lang="en-US" dirty="0"/>
              <a:t>! </a:t>
            </a:r>
            <a:r>
              <a:rPr lang="zh-CN" altLang="en-US" dirty="0"/>
              <a:t>干杯</a:t>
            </a:r>
            <a:r>
              <a:rPr lang="en-US" altLang="zh-CN" dirty="0"/>
              <a:t>! </a:t>
            </a:r>
            <a:r>
              <a:rPr lang="en-US" altLang="zh-CN" dirty="0" err="1"/>
              <a:t>Santé</a:t>
            </a:r>
            <a:r>
              <a:rPr lang="en-US" altLang="zh-CN" dirty="0"/>
              <a:t>!</a:t>
            </a:r>
            <a:endParaRPr lang="en-US" dirty="0"/>
          </a:p>
        </p:txBody>
      </p:sp>
      <p:pic>
        <p:nvPicPr>
          <p:cNvPr id="9" name="Picture Placeholder 8">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a:blip r:embed="rId2"/>
          <a:srcRect l="16667" r="16667"/>
          <a:stretch/>
        </p:blipFill>
        <p:spPr>
          <a:xfrm>
            <a:off x="1897891" y="383730"/>
            <a:ext cx="1952279" cy="1952279"/>
          </a:xfrm>
        </p:spPr>
      </p:pic>
      <p:pic>
        <p:nvPicPr>
          <p:cNvPr id="11" name="Picture Placeholder 10">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rcRect l="9810" r="9810"/>
          <a:stretch/>
        </p:blipFill>
        <p:spPr>
          <a:xfrm>
            <a:off x="4283517" y="984339"/>
            <a:ext cx="2290065" cy="2273502"/>
          </a:xfrm>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6573582" y="809729"/>
            <a:ext cx="5276088" cy="2276856"/>
          </a:xfrm>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6505786" y="3370852"/>
            <a:ext cx="5276088" cy="1124712"/>
          </a:xfrm>
        </p:spPr>
        <p:txBody>
          <a:bodyPr/>
          <a:lstStyle/>
          <a:p>
            <a:r>
              <a:rPr lang="en-US" dirty="0"/>
              <a:t>Camille Coeurjoly</a:t>
            </a:r>
          </a:p>
          <a:p>
            <a:endParaRPr lang="en-US" dirty="0"/>
          </a:p>
          <a:p>
            <a:endParaRPr lang="en-US" dirty="0"/>
          </a:p>
        </p:txBody>
      </p:sp>
      <p:pic>
        <p:nvPicPr>
          <p:cNvPr id="15" name="Picture Placeholder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5"/>
          <a:srcRect l="4792" r="4792"/>
          <a:stretch/>
        </p:blipFill>
        <p:spPr>
          <a:xfrm>
            <a:off x="1092905" y="3127248"/>
            <a:ext cx="5064751" cy="3730752"/>
          </a:xfrm>
        </p:spPr>
      </p:pic>
      <p:pic>
        <p:nvPicPr>
          <p:cNvPr id="13" name="Picture Placeholder 12">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a:blip r:embed="rId6"/>
          <a:srcRect l="14114" r="14114"/>
          <a:stretch/>
        </p:blipFill>
        <p:spPr>
          <a:xfrm>
            <a:off x="6946007" y="3939387"/>
            <a:ext cx="3696594" cy="2918613"/>
          </a:xfrm>
        </p:spPr>
      </p:pic>
    </p:spTree>
    <p:extLst>
      <p:ext uri="{BB962C8B-B14F-4D97-AF65-F5344CB8AC3E}">
        <p14:creationId xmlns:p14="http://schemas.microsoft.com/office/powerpoint/2010/main" val="927313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AF4A-767B-FDBC-EB4D-25991B6767B0}"/>
              </a:ext>
            </a:extLst>
          </p:cNvPr>
          <p:cNvSpPr>
            <a:spLocks noGrp="1"/>
          </p:cNvSpPr>
          <p:nvPr>
            <p:ph type="ctrTitle"/>
          </p:nvPr>
        </p:nvSpPr>
        <p:spPr/>
        <p:txBody>
          <a:bodyPr/>
          <a:lstStyle/>
          <a:p>
            <a:r>
              <a:rPr lang="en-US" dirty="0">
                <a:hlinkClick r:id="rId2"/>
              </a:rPr>
              <a:t>Link to dataset</a:t>
            </a:r>
            <a:endParaRPr lang="en-NL" dirty="0"/>
          </a:p>
        </p:txBody>
      </p:sp>
      <p:sp>
        <p:nvSpPr>
          <p:cNvPr id="3" name="Subtitle 2">
            <a:extLst>
              <a:ext uri="{FF2B5EF4-FFF2-40B4-BE49-F238E27FC236}">
                <a16:creationId xmlns:a16="http://schemas.microsoft.com/office/drawing/2014/main" id="{F30D3589-2E5A-A52A-6309-3271912AE2C5}"/>
              </a:ext>
            </a:extLst>
          </p:cNvPr>
          <p:cNvSpPr>
            <a:spLocks noGrp="1"/>
          </p:cNvSpPr>
          <p:nvPr>
            <p:ph type="subTitle" idx="1"/>
          </p:nvPr>
        </p:nvSpPr>
        <p:spPr>
          <a:xfrm>
            <a:off x="2849525" y="6156676"/>
            <a:ext cx="9012582" cy="382347"/>
          </a:xfrm>
        </p:spPr>
        <p:txBody>
          <a:bodyPr/>
          <a:lstStyle/>
          <a:p>
            <a:r>
              <a:rPr lang="en-US" dirty="0"/>
              <a:t>https://www.kaggle.com/datasets/ruthgn/beer-profile-and-ratings-data-set</a:t>
            </a:r>
            <a:endParaRPr lang="en-NL" dirty="0"/>
          </a:p>
        </p:txBody>
      </p:sp>
    </p:spTree>
    <p:extLst>
      <p:ext uri="{BB962C8B-B14F-4D97-AF65-F5344CB8AC3E}">
        <p14:creationId xmlns:p14="http://schemas.microsoft.com/office/powerpoint/2010/main" val="240645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2800" b="1" cap="all" spc="400" dirty="0">
                <a:latin typeface="+mn-lt"/>
              </a:rPr>
              <a:t>GETTING TO KNOW THE </a:t>
            </a:r>
            <a:br>
              <a:rPr lang="en-US" sz="2800" b="1" cap="all" spc="400" dirty="0">
                <a:latin typeface="+mn-lt"/>
              </a:rPr>
            </a:br>
            <a:r>
              <a:rPr lang="en-US" b="1" cap="all" spc="400" dirty="0">
                <a:latin typeface="+mn-lt"/>
              </a:rPr>
              <a:t>DATA</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t>What </a:t>
            </a:r>
            <a:r>
              <a:rPr lang="en-US" dirty="0"/>
              <a:t>are we working with and what can we use to make good recommendations?</a:t>
            </a:r>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BD6A-5342-3CB0-E32E-4A48473B4762}"/>
              </a:ext>
            </a:extLst>
          </p:cNvPr>
          <p:cNvSpPr>
            <a:spLocks noGrp="1"/>
          </p:cNvSpPr>
          <p:nvPr>
            <p:ph type="title"/>
          </p:nvPr>
        </p:nvSpPr>
        <p:spPr>
          <a:xfrm>
            <a:off x="838200" y="365125"/>
            <a:ext cx="10881049" cy="1325563"/>
          </a:xfrm>
        </p:spPr>
        <p:txBody>
          <a:bodyPr>
            <a:normAutofit/>
          </a:bodyPr>
          <a:lstStyle/>
          <a:p>
            <a:r>
              <a:rPr lang="en-US" sz="4400" dirty="0">
                <a:solidFill>
                  <a:schemeClr val="accent6">
                    <a:lumMod val="75000"/>
                  </a:schemeClr>
                </a:solidFill>
              </a:rPr>
              <a:t>Features</a:t>
            </a:r>
            <a:r>
              <a:rPr lang="en-US" sz="4000" dirty="0">
                <a:solidFill>
                  <a:schemeClr val="accent6">
                    <a:lumMod val="75000"/>
                  </a:schemeClr>
                </a:solidFill>
              </a:rPr>
              <a:t> </a:t>
            </a:r>
            <a:r>
              <a:rPr lang="en-US" sz="3600" dirty="0">
                <a:solidFill>
                  <a:schemeClr val="accent6">
                    <a:lumMod val="75000"/>
                  </a:schemeClr>
                </a:solidFill>
              </a:rPr>
              <a:t>–</a:t>
            </a:r>
            <a:r>
              <a:rPr lang="en-US" sz="6600" dirty="0">
                <a:solidFill>
                  <a:schemeClr val="accent6">
                    <a:lumMod val="75000"/>
                  </a:schemeClr>
                </a:solidFill>
              </a:rPr>
              <a:t> </a:t>
            </a:r>
            <a:r>
              <a:rPr lang="en-US" sz="3600" dirty="0">
                <a:solidFill>
                  <a:schemeClr val="accent6">
                    <a:lumMod val="75000"/>
                  </a:schemeClr>
                </a:solidFill>
              </a:rPr>
              <a:t>Text, ABV and Bitterness</a:t>
            </a:r>
            <a:endParaRPr lang="en-NL" sz="4000" dirty="0">
              <a:solidFill>
                <a:schemeClr val="accent6">
                  <a:lumMod val="75000"/>
                </a:schemeClr>
              </a:solidFill>
            </a:endParaRPr>
          </a:p>
        </p:txBody>
      </p:sp>
      <p:pic>
        <p:nvPicPr>
          <p:cNvPr id="6" name="Content Placeholder 5">
            <a:extLst>
              <a:ext uri="{FF2B5EF4-FFF2-40B4-BE49-F238E27FC236}">
                <a16:creationId xmlns:a16="http://schemas.microsoft.com/office/drawing/2014/main" id="{DAFF132D-8CE1-CC1D-0821-95BB26A04326}"/>
              </a:ext>
            </a:extLst>
          </p:cNvPr>
          <p:cNvPicPr>
            <a:picLocks noGrp="1" noChangeAspect="1"/>
          </p:cNvPicPr>
          <p:nvPr>
            <p:ph idx="1"/>
          </p:nvPr>
        </p:nvPicPr>
        <p:blipFill>
          <a:blip r:embed="rId2"/>
          <a:stretch>
            <a:fillRect/>
          </a:stretch>
        </p:blipFill>
        <p:spPr>
          <a:xfrm>
            <a:off x="1301567" y="1968058"/>
            <a:ext cx="3234505" cy="3792456"/>
          </a:xfrm>
        </p:spPr>
      </p:pic>
      <p:sp>
        <p:nvSpPr>
          <p:cNvPr id="4" name="Slide Number Placeholder 3">
            <a:extLst>
              <a:ext uri="{FF2B5EF4-FFF2-40B4-BE49-F238E27FC236}">
                <a16:creationId xmlns:a16="http://schemas.microsoft.com/office/drawing/2014/main" id="{6E2B971F-6418-22F2-814A-C5385AEE0C32}"/>
              </a:ext>
            </a:extLst>
          </p:cNvPr>
          <p:cNvSpPr>
            <a:spLocks noGrp="1"/>
          </p:cNvSpPr>
          <p:nvPr>
            <p:ph type="sldNum" sz="quarter" idx="12"/>
          </p:nvPr>
        </p:nvSpPr>
        <p:spPr/>
        <p:txBody>
          <a:bodyPr/>
          <a:lstStyle/>
          <a:p>
            <a:fld id="{D8DA9DAA-006C-4F4B-980E-E3DF019B24E2}" type="slidenum">
              <a:rPr lang="en-US" smtClean="0"/>
              <a:t>5</a:t>
            </a:fld>
            <a:endParaRPr lang="en-US" dirty="0"/>
          </a:p>
        </p:txBody>
      </p:sp>
      <p:pic>
        <p:nvPicPr>
          <p:cNvPr id="10" name="Picture 9">
            <a:extLst>
              <a:ext uri="{FF2B5EF4-FFF2-40B4-BE49-F238E27FC236}">
                <a16:creationId xmlns:a16="http://schemas.microsoft.com/office/drawing/2014/main" id="{13FB109D-21EE-1A53-C890-BAF594B54FC8}"/>
              </a:ext>
            </a:extLst>
          </p:cNvPr>
          <p:cNvPicPr>
            <a:picLocks noChangeAspect="1"/>
          </p:cNvPicPr>
          <p:nvPr/>
        </p:nvPicPr>
        <p:blipFill>
          <a:blip r:embed="rId3"/>
          <a:stretch>
            <a:fillRect/>
          </a:stretch>
        </p:blipFill>
        <p:spPr>
          <a:xfrm>
            <a:off x="4743060" y="2284864"/>
            <a:ext cx="862975" cy="3475650"/>
          </a:xfrm>
          <a:prstGeom prst="rect">
            <a:avLst/>
          </a:prstGeom>
        </p:spPr>
      </p:pic>
      <p:sp>
        <p:nvSpPr>
          <p:cNvPr id="15" name="TextBox 14">
            <a:extLst>
              <a:ext uri="{FF2B5EF4-FFF2-40B4-BE49-F238E27FC236}">
                <a16:creationId xmlns:a16="http://schemas.microsoft.com/office/drawing/2014/main" id="{D5633046-0891-EFA0-27FB-FC63DCCECD4F}"/>
              </a:ext>
            </a:extLst>
          </p:cNvPr>
          <p:cNvSpPr txBox="1"/>
          <p:nvPr/>
        </p:nvSpPr>
        <p:spPr>
          <a:xfrm>
            <a:off x="6096000" y="2592358"/>
            <a:ext cx="5461000" cy="2862322"/>
          </a:xfrm>
          <a:prstGeom prst="rect">
            <a:avLst/>
          </a:prstGeom>
          <a:noFill/>
        </p:spPr>
        <p:txBody>
          <a:bodyPr wrap="square" rtlCol="0">
            <a:spAutoFit/>
          </a:bodyPr>
          <a:lstStyle/>
          <a:p>
            <a:pPr marL="285750" indent="-285750">
              <a:buFont typeface="Courier New" panose="02070309020205020404" pitchFamily="49" charset="0"/>
              <a:buChar char="o"/>
            </a:pPr>
            <a:r>
              <a:rPr lang="en-US" b="1" dirty="0"/>
              <a:t>ABV</a:t>
            </a:r>
            <a:r>
              <a:rPr lang="en-US" dirty="0"/>
              <a:t>: </a:t>
            </a:r>
            <a:r>
              <a:rPr lang="en-US" sz="1800" dirty="0">
                <a:effectLst/>
              </a:rPr>
              <a:t>Alcohol by volume is used to measure the alcohol content of beer and other alcoholic drinks. They usually fall between 3.0 and 13.0 percent ABV.</a:t>
            </a:r>
            <a:r>
              <a:rPr lang="en-US" dirty="0"/>
              <a:t>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b="1" dirty="0"/>
              <a:t>IBU: </a:t>
            </a:r>
            <a:r>
              <a:rPr lang="en-US" dirty="0"/>
              <a:t>International Bitterness Units, it’s a scale used to rate the bitterness level.</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b="1" dirty="0"/>
              <a:t>42%</a:t>
            </a:r>
            <a:r>
              <a:rPr lang="en-US" dirty="0"/>
              <a:t> of the beers have an their description field left empty.</a:t>
            </a:r>
            <a:endParaRPr lang="en-NL" dirty="0"/>
          </a:p>
        </p:txBody>
      </p:sp>
    </p:spTree>
    <p:extLst>
      <p:ext uri="{BB962C8B-B14F-4D97-AF65-F5344CB8AC3E}">
        <p14:creationId xmlns:p14="http://schemas.microsoft.com/office/powerpoint/2010/main" val="116741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C779-B837-E8E2-3B21-46A10E3F954F}"/>
              </a:ext>
            </a:extLst>
          </p:cNvPr>
          <p:cNvSpPr>
            <a:spLocks noGrp="1"/>
          </p:cNvSpPr>
          <p:nvPr>
            <p:ph type="title"/>
          </p:nvPr>
        </p:nvSpPr>
        <p:spPr>
          <a:xfrm>
            <a:off x="838200" y="365126"/>
            <a:ext cx="10515600" cy="730028"/>
          </a:xfrm>
        </p:spPr>
        <p:txBody>
          <a:bodyPr>
            <a:normAutofit fontScale="90000"/>
          </a:bodyPr>
          <a:lstStyle/>
          <a:p>
            <a:r>
              <a:rPr lang="en-US" sz="5400" dirty="0">
                <a:solidFill>
                  <a:schemeClr val="accent6">
                    <a:lumMod val="75000"/>
                  </a:schemeClr>
                </a:solidFill>
              </a:rPr>
              <a:t>Features</a:t>
            </a:r>
            <a:r>
              <a:rPr lang="en-US" sz="4800" dirty="0">
                <a:solidFill>
                  <a:schemeClr val="accent6">
                    <a:lumMod val="75000"/>
                  </a:schemeClr>
                </a:solidFill>
              </a:rPr>
              <a:t> </a:t>
            </a:r>
            <a:r>
              <a:rPr lang="en-US" sz="4400" dirty="0">
                <a:solidFill>
                  <a:schemeClr val="accent6">
                    <a:lumMod val="75000"/>
                  </a:schemeClr>
                </a:solidFill>
              </a:rPr>
              <a:t>–</a:t>
            </a:r>
            <a:r>
              <a:rPr lang="en-US" sz="8000" dirty="0">
                <a:solidFill>
                  <a:schemeClr val="accent6">
                    <a:lumMod val="75000"/>
                  </a:schemeClr>
                </a:solidFill>
              </a:rPr>
              <a:t> </a:t>
            </a:r>
            <a:r>
              <a:rPr lang="en-US" sz="4400" dirty="0">
                <a:solidFill>
                  <a:schemeClr val="accent6">
                    <a:lumMod val="75000"/>
                  </a:schemeClr>
                </a:solidFill>
              </a:rPr>
              <a:t>ABV and Style</a:t>
            </a:r>
            <a:endParaRPr lang="en-NL" dirty="0"/>
          </a:p>
        </p:txBody>
      </p:sp>
      <p:sp>
        <p:nvSpPr>
          <p:cNvPr id="5" name="Slide Number Placeholder 4">
            <a:extLst>
              <a:ext uri="{FF2B5EF4-FFF2-40B4-BE49-F238E27FC236}">
                <a16:creationId xmlns:a16="http://schemas.microsoft.com/office/drawing/2014/main" id="{3CBE7364-2C6F-5B77-FCCB-851083213585}"/>
              </a:ext>
            </a:extLst>
          </p:cNvPr>
          <p:cNvSpPr>
            <a:spLocks noGrp="1"/>
          </p:cNvSpPr>
          <p:nvPr>
            <p:ph type="sldNum" sz="quarter" idx="12"/>
          </p:nvPr>
        </p:nvSpPr>
        <p:spPr/>
        <p:txBody>
          <a:bodyPr/>
          <a:lstStyle/>
          <a:p>
            <a:fld id="{D8DA9DAA-006C-4F4B-980E-E3DF019B24E2}" type="slidenum">
              <a:rPr lang="en-US" smtClean="0"/>
              <a:t>6</a:t>
            </a:fld>
            <a:endParaRPr lang="en-US" dirty="0"/>
          </a:p>
        </p:txBody>
      </p:sp>
      <p:pic>
        <p:nvPicPr>
          <p:cNvPr id="9" name="Picture 8">
            <a:extLst>
              <a:ext uri="{FF2B5EF4-FFF2-40B4-BE49-F238E27FC236}">
                <a16:creationId xmlns:a16="http://schemas.microsoft.com/office/drawing/2014/main" id="{508A2C8E-8D74-A904-34FE-AB491B08AD7F}"/>
              </a:ext>
            </a:extLst>
          </p:cNvPr>
          <p:cNvPicPr>
            <a:picLocks noChangeAspect="1"/>
          </p:cNvPicPr>
          <p:nvPr/>
        </p:nvPicPr>
        <p:blipFill>
          <a:blip r:embed="rId2"/>
          <a:stretch>
            <a:fillRect/>
          </a:stretch>
        </p:blipFill>
        <p:spPr>
          <a:xfrm>
            <a:off x="1057016" y="1418963"/>
            <a:ext cx="10077968" cy="5073911"/>
          </a:xfrm>
          <a:prstGeom prst="rect">
            <a:avLst/>
          </a:prstGeom>
        </p:spPr>
      </p:pic>
    </p:spTree>
    <p:extLst>
      <p:ext uri="{BB962C8B-B14F-4D97-AF65-F5344CB8AC3E}">
        <p14:creationId xmlns:p14="http://schemas.microsoft.com/office/powerpoint/2010/main" val="735016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240B1A3-A681-D9B4-C990-48A6D5C93913}"/>
              </a:ext>
            </a:extLst>
          </p:cNvPr>
          <p:cNvSpPr>
            <a:spLocks noGrp="1"/>
          </p:cNvSpPr>
          <p:nvPr>
            <p:ph type="sldNum" sz="quarter" idx="12"/>
          </p:nvPr>
        </p:nvSpPr>
        <p:spPr/>
        <p:txBody>
          <a:bodyPr/>
          <a:lstStyle/>
          <a:p>
            <a:fld id="{D8DA9DAA-006C-4F4B-980E-E3DF019B24E2}" type="slidenum">
              <a:rPr lang="en-US" smtClean="0"/>
              <a:t>7</a:t>
            </a:fld>
            <a:endParaRPr lang="en-US" dirty="0"/>
          </a:p>
        </p:txBody>
      </p:sp>
      <p:sp>
        <p:nvSpPr>
          <p:cNvPr id="6" name="Title 1">
            <a:extLst>
              <a:ext uri="{FF2B5EF4-FFF2-40B4-BE49-F238E27FC236}">
                <a16:creationId xmlns:a16="http://schemas.microsoft.com/office/drawing/2014/main" id="{C620D618-DC3C-21C1-4E0C-E3E4A31FC85A}"/>
              </a:ext>
            </a:extLst>
          </p:cNvPr>
          <p:cNvSpPr>
            <a:spLocks noGrp="1"/>
          </p:cNvSpPr>
          <p:nvPr>
            <p:ph type="title"/>
          </p:nvPr>
        </p:nvSpPr>
        <p:spPr>
          <a:xfrm>
            <a:off x="838200" y="481972"/>
            <a:ext cx="10515600" cy="963945"/>
          </a:xfrm>
        </p:spPr>
        <p:txBody>
          <a:bodyPr>
            <a:normAutofit/>
          </a:bodyPr>
          <a:lstStyle/>
          <a:p>
            <a:r>
              <a:rPr lang="en-US" dirty="0">
                <a:solidFill>
                  <a:schemeClr val="accent6">
                    <a:lumMod val="75000"/>
                  </a:schemeClr>
                </a:solidFill>
              </a:rPr>
              <a:t>Features </a:t>
            </a:r>
            <a:r>
              <a:rPr lang="en-US" sz="2800" dirty="0">
                <a:solidFill>
                  <a:schemeClr val="accent6">
                    <a:lumMod val="75000"/>
                  </a:schemeClr>
                </a:solidFill>
              </a:rPr>
              <a:t>–</a:t>
            </a:r>
            <a:r>
              <a:rPr lang="en-US" dirty="0">
                <a:solidFill>
                  <a:schemeClr val="accent6">
                    <a:lumMod val="75000"/>
                  </a:schemeClr>
                </a:solidFill>
              </a:rPr>
              <a:t> Main </a:t>
            </a:r>
            <a:r>
              <a:rPr lang="en-US" sz="4000" dirty="0">
                <a:solidFill>
                  <a:schemeClr val="accent6">
                    <a:lumMod val="75000"/>
                  </a:schemeClr>
                </a:solidFill>
              </a:rPr>
              <a:t>Style</a:t>
            </a:r>
            <a:endParaRPr lang="en-NL" dirty="0">
              <a:solidFill>
                <a:schemeClr val="accent6">
                  <a:lumMod val="75000"/>
                </a:schemeClr>
              </a:solidFill>
            </a:endParaRPr>
          </a:p>
        </p:txBody>
      </p:sp>
      <p:pic>
        <p:nvPicPr>
          <p:cNvPr id="8" name="Picture 7">
            <a:extLst>
              <a:ext uri="{FF2B5EF4-FFF2-40B4-BE49-F238E27FC236}">
                <a16:creationId xmlns:a16="http://schemas.microsoft.com/office/drawing/2014/main" id="{6A4D8143-AFE9-C436-A56C-8401170A8748}"/>
              </a:ext>
            </a:extLst>
          </p:cNvPr>
          <p:cNvPicPr>
            <a:picLocks noChangeAspect="1"/>
          </p:cNvPicPr>
          <p:nvPr/>
        </p:nvPicPr>
        <p:blipFill>
          <a:blip r:embed="rId2"/>
          <a:stretch>
            <a:fillRect/>
          </a:stretch>
        </p:blipFill>
        <p:spPr>
          <a:xfrm>
            <a:off x="1794771" y="1670909"/>
            <a:ext cx="8602458" cy="4868003"/>
          </a:xfrm>
          <a:prstGeom prst="rect">
            <a:avLst/>
          </a:prstGeom>
        </p:spPr>
      </p:pic>
    </p:spTree>
    <p:extLst>
      <p:ext uri="{BB962C8B-B14F-4D97-AF65-F5344CB8AC3E}">
        <p14:creationId xmlns:p14="http://schemas.microsoft.com/office/powerpoint/2010/main" val="312226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240B1A3-A681-D9B4-C990-48A6D5C93913}"/>
              </a:ext>
            </a:extLst>
          </p:cNvPr>
          <p:cNvSpPr>
            <a:spLocks noGrp="1"/>
          </p:cNvSpPr>
          <p:nvPr>
            <p:ph type="sldNum" sz="quarter" idx="12"/>
          </p:nvPr>
        </p:nvSpPr>
        <p:spPr/>
        <p:txBody>
          <a:bodyPr/>
          <a:lstStyle/>
          <a:p>
            <a:fld id="{D8DA9DAA-006C-4F4B-980E-E3DF019B24E2}" type="slidenum">
              <a:rPr lang="en-US" smtClean="0"/>
              <a:t>8</a:t>
            </a:fld>
            <a:endParaRPr lang="en-US" dirty="0"/>
          </a:p>
        </p:txBody>
      </p:sp>
      <p:sp>
        <p:nvSpPr>
          <p:cNvPr id="6" name="Title 1">
            <a:extLst>
              <a:ext uri="{FF2B5EF4-FFF2-40B4-BE49-F238E27FC236}">
                <a16:creationId xmlns:a16="http://schemas.microsoft.com/office/drawing/2014/main" id="{C620D618-DC3C-21C1-4E0C-E3E4A31FC85A}"/>
              </a:ext>
            </a:extLst>
          </p:cNvPr>
          <p:cNvSpPr>
            <a:spLocks noGrp="1"/>
          </p:cNvSpPr>
          <p:nvPr>
            <p:ph type="title"/>
          </p:nvPr>
        </p:nvSpPr>
        <p:spPr>
          <a:xfrm>
            <a:off x="838200" y="481972"/>
            <a:ext cx="10515600" cy="963945"/>
          </a:xfrm>
        </p:spPr>
        <p:txBody>
          <a:bodyPr>
            <a:normAutofit/>
          </a:bodyPr>
          <a:lstStyle/>
          <a:p>
            <a:r>
              <a:rPr lang="en-US" dirty="0">
                <a:solidFill>
                  <a:schemeClr val="accent6">
                    <a:lumMod val="75000"/>
                  </a:schemeClr>
                </a:solidFill>
              </a:rPr>
              <a:t>Features </a:t>
            </a:r>
            <a:r>
              <a:rPr lang="en-US" sz="2800" dirty="0">
                <a:solidFill>
                  <a:schemeClr val="accent6">
                    <a:lumMod val="75000"/>
                  </a:schemeClr>
                </a:solidFill>
              </a:rPr>
              <a:t>– </a:t>
            </a:r>
            <a:r>
              <a:rPr lang="en-US" sz="4000" dirty="0">
                <a:solidFill>
                  <a:schemeClr val="accent6">
                    <a:lumMod val="75000"/>
                  </a:schemeClr>
                </a:solidFill>
              </a:rPr>
              <a:t>Substyle</a:t>
            </a:r>
            <a:endParaRPr lang="en-NL" dirty="0">
              <a:solidFill>
                <a:schemeClr val="accent6">
                  <a:lumMod val="75000"/>
                </a:schemeClr>
              </a:solidFill>
            </a:endParaRPr>
          </a:p>
        </p:txBody>
      </p:sp>
      <p:pic>
        <p:nvPicPr>
          <p:cNvPr id="7" name="Picture 6">
            <a:extLst>
              <a:ext uri="{FF2B5EF4-FFF2-40B4-BE49-F238E27FC236}">
                <a16:creationId xmlns:a16="http://schemas.microsoft.com/office/drawing/2014/main" id="{FAA87A8C-52E9-433E-0045-3ED14A7ECE62}"/>
              </a:ext>
            </a:extLst>
          </p:cNvPr>
          <p:cNvPicPr>
            <a:picLocks noChangeAspect="1"/>
          </p:cNvPicPr>
          <p:nvPr/>
        </p:nvPicPr>
        <p:blipFill>
          <a:blip r:embed="rId2"/>
          <a:stretch>
            <a:fillRect/>
          </a:stretch>
        </p:blipFill>
        <p:spPr>
          <a:xfrm>
            <a:off x="1786133" y="1596178"/>
            <a:ext cx="8619733" cy="4942734"/>
          </a:xfrm>
          <a:prstGeom prst="rect">
            <a:avLst/>
          </a:prstGeom>
        </p:spPr>
      </p:pic>
    </p:spTree>
    <p:extLst>
      <p:ext uri="{BB962C8B-B14F-4D97-AF65-F5344CB8AC3E}">
        <p14:creationId xmlns:p14="http://schemas.microsoft.com/office/powerpoint/2010/main" val="2805922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BD6A-5342-3CB0-E32E-4A48473B4762}"/>
              </a:ext>
            </a:extLst>
          </p:cNvPr>
          <p:cNvSpPr>
            <a:spLocks noGrp="1"/>
          </p:cNvSpPr>
          <p:nvPr>
            <p:ph type="title"/>
          </p:nvPr>
        </p:nvSpPr>
        <p:spPr>
          <a:xfrm>
            <a:off x="870098" y="136525"/>
            <a:ext cx="10881049" cy="867361"/>
          </a:xfrm>
        </p:spPr>
        <p:txBody>
          <a:bodyPr>
            <a:normAutofit/>
          </a:bodyPr>
          <a:lstStyle/>
          <a:p>
            <a:r>
              <a:rPr lang="en-US" sz="4400" dirty="0">
                <a:solidFill>
                  <a:schemeClr val="accent6">
                    <a:lumMod val="75000"/>
                  </a:schemeClr>
                </a:solidFill>
              </a:rPr>
              <a:t>Features</a:t>
            </a:r>
            <a:r>
              <a:rPr lang="en-US" dirty="0">
                <a:solidFill>
                  <a:schemeClr val="accent6">
                    <a:lumMod val="75000"/>
                  </a:schemeClr>
                </a:solidFill>
              </a:rPr>
              <a:t> </a:t>
            </a:r>
            <a:r>
              <a:rPr lang="en-US" sz="2800" dirty="0">
                <a:solidFill>
                  <a:schemeClr val="accent6">
                    <a:lumMod val="75000"/>
                  </a:schemeClr>
                </a:solidFill>
              </a:rPr>
              <a:t>–</a:t>
            </a:r>
            <a:r>
              <a:rPr lang="en-US" dirty="0">
                <a:solidFill>
                  <a:schemeClr val="accent6">
                    <a:lumMod val="75000"/>
                  </a:schemeClr>
                </a:solidFill>
              </a:rPr>
              <a:t> </a:t>
            </a:r>
            <a:r>
              <a:rPr lang="en-US" sz="4000" dirty="0">
                <a:solidFill>
                  <a:schemeClr val="accent6">
                    <a:lumMod val="75000"/>
                  </a:schemeClr>
                </a:solidFill>
              </a:rPr>
              <a:t>Beer profile</a:t>
            </a:r>
            <a:endParaRPr lang="en-NL" dirty="0">
              <a:solidFill>
                <a:schemeClr val="accent6">
                  <a:lumMod val="75000"/>
                </a:schemeClr>
              </a:solidFill>
            </a:endParaRPr>
          </a:p>
        </p:txBody>
      </p:sp>
      <p:sp>
        <p:nvSpPr>
          <p:cNvPr id="4" name="Slide Number Placeholder 3">
            <a:extLst>
              <a:ext uri="{FF2B5EF4-FFF2-40B4-BE49-F238E27FC236}">
                <a16:creationId xmlns:a16="http://schemas.microsoft.com/office/drawing/2014/main" id="{6E2B971F-6418-22F2-814A-C5385AEE0C32}"/>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15" name="TextBox 14">
            <a:extLst>
              <a:ext uri="{FF2B5EF4-FFF2-40B4-BE49-F238E27FC236}">
                <a16:creationId xmlns:a16="http://schemas.microsoft.com/office/drawing/2014/main" id="{D5633046-0891-EFA0-27FB-FC63DCCECD4F}"/>
              </a:ext>
            </a:extLst>
          </p:cNvPr>
          <p:cNvSpPr txBox="1"/>
          <p:nvPr/>
        </p:nvSpPr>
        <p:spPr>
          <a:xfrm>
            <a:off x="870098" y="1003886"/>
            <a:ext cx="5461000" cy="5863144"/>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1400" b="1" dirty="0"/>
              <a:t>Astringency</a:t>
            </a:r>
            <a:r>
              <a:rPr lang="en-US" sz="1200" dirty="0"/>
              <a:t>: </a:t>
            </a:r>
            <a:r>
              <a:rPr lang="en-US" sz="1200" dirty="0">
                <a:effectLst/>
              </a:rPr>
              <a:t>Not quite a taste so much as a physical sensation, hard to define. Too much Astringency is considered a flavor fault in beer. Good analogy: is like the dryness produced by a strong tea.</a:t>
            </a:r>
          </a:p>
          <a:p>
            <a:pPr marL="285750" indent="-285750">
              <a:lnSpc>
                <a:spcPct val="150000"/>
              </a:lnSpc>
              <a:buFont typeface="Courier New" panose="02070309020205020404" pitchFamily="49" charset="0"/>
              <a:buChar char="o"/>
            </a:pPr>
            <a:r>
              <a:rPr lang="en-US" sz="1400" b="1" dirty="0"/>
              <a:t>Body</a:t>
            </a:r>
            <a:r>
              <a:rPr lang="en-US" sz="1200" dirty="0"/>
              <a:t>: </a:t>
            </a:r>
            <a:r>
              <a:rPr lang="en-US" sz="1200" dirty="0">
                <a:effectLst/>
              </a:rPr>
              <a:t>Fullness of the flavor and mouthfeel, from watery to satiating (Ales, Stouts and Porters).</a:t>
            </a:r>
            <a:endParaRPr lang="en-US" sz="1200" dirty="0"/>
          </a:p>
          <a:p>
            <a:pPr marL="285750" indent="-285750">
              <a:lnSpc>
                <a:spcPct val="150000"/>
              </a:lnSpc>
              <a:buFont typeface="Courier New" panose="02070309020205020404" pitchFamily="49" charset="0"/>
              <a:buChar char="o"/>
            </a:pPr>
            <a:r>
              <a:rPr lang="en-US" sz="1400" b="1" dirty="0"/>
              <a:t>Alcohol</a:t>
            </a:r>
            <a:r>
              <a:rPr lang="en-US" sz="1200" dirty="0"/>
              <a:t>: </a:t>
            </a:r>
            <a:r>
              <a:rPr lang="en-US" sz="1200" dirty="0">
                <a:effectLst/>
              </a:rPr>
              <a:t>Impacts the body and bitterness.</a:t>
            </a:r>
            <a:endParaRPr lang="en-US" sz="1200" dirty="0"/>
          </a:p>
          <a:p>
            <a:pPr marL="285750" indent="-285750">
              <a:lnSpc>
                <a:spcPct val="150000"/>
              </a:lnSpc>
              <a:buFont typeface="Courier New" panose="02070309020205020404" pitchFamily="49" charset="0"/>
              <a:buChar char="o"/>
            </a:pPr>
            <a:r>
              <a:rPr lang="en-US" sz="1400" b="1" dirty="0"/>
              <a:t>Bitter</a:t>
            </a:r>
            <a:r>
              <a:rPr lang="en-US" sz="1200" dirty="0"/>
              <a:t>: </a:t>
            </a:r>
            <a:r>
              <a:rPr lang="en-US" sz="1200" dirty="0">
                <a:effectLst/>
              </a:rPr>
              <a:t>Due to the amount and type of hops used (IPA, IPL, APA)</a:t>
            </a:r>
            <a:endParaRPr lang="en-US" sz="1200" dirty="0"/>
          </a:p>
          <a:p>
            <a:pPr marL="285750" indent="-285750">
              <a:lnSpc>
                <a:spcPct val="150000"/>
              </a:lnSpc>
              <a:buFont typeface="Courier New" panose="02070309020205020404" pitchFamily="49" charset="0"/>
              <a:buChar char="o"/>
            </a:pPr>
            <a:r>
              <a:rPr lang="en-US" sz="1400" b="1" dirty="0"/>
              <a:t>Sweet</a:t>
            </a:r>
            <a:r>
              <a:rPr lang="en-US" sz="1200" dirty="0"/>
              <a:t>: Strong malt presence and little hops.</a:t>
            </a:r>
          </a:p>
          <a:p>
            <a:pPr marL="285750" indent="-285750">
              <a:lnSpc>
                <a:spcPct val="150000"/>
              </a:lnSpc>
              <a:buFont typeface="Courier New" panose="02070309020205020404" pitchFamily="49" charset="0"/>
              <a:buChar char="o"/>
            </a:pPr>
            <a:r>
              <a:rPr lang="en-US" sz="1400" b="1" dirty="0"/>
              <a:t>Sour</a:t>
            </a:r>
            <a:r>
              <a:rPr lang="en-US" sz="1200" dirty="0"/>
              <a:t>: </a:t>
            </a:r>
            <a:r>
              <a:rPr lang="en-US" sz="1200" b="0" i="0" dirty="0">
                <a:solidFill>
                  <a:srgbClr val="BDC1C6"/>
                </a:solidFill>
                <a:effectLst/>
                <a:latin typeface="arial" panose="020B0604020202020204" pitchFamily="34" charset="0"/>
              </a:rPr>
              <a:t> </a:t>
            </a:r>
            <a:r>
              <a:rPr lang="en-US" sz="1200" i="1" dirty="0"/>
              <a:t>Lactobacillus and </a:t>
            </a:r>
            <a:r>
              <a:rPr lang="en-US" sz="1200" i="1" dirty="0" err="1"/>
              <a:t>Pediococcus</a:t>
            </a:r>
            <a:r>
              <a:rPr lang="en-US" sz="1200" dirty="0"/>
              <a:t>, bacteria consuming food and producing acid as a by-product.</a:t>
            </a:r>
          </a:p>
          <a:p>
            <a:pPr marL="285750" indent="-285750">
              <a:lnSpc>
                <a:spcPct val="150000"/>
              </a:lnSpc>
              <a:buFont typeface="Courier New" panose="02070309020205020404" pitchFamily="49" charset="0"/>
              <a:buChar char="o"/>
            </a:pPr>
            <a:r>
              <a:rPr lang="en-US" sz="1400" b="1" dirty="0"/>
              <a:t>Salty</a:t>
            </a:r>
            <a:r>
              <a:rPr lang="en-US" sz="1200" dirty="0"/>
              <a:t>: Salt is added </a:t>
            </a:r>
            <a:r>
              <a:rPr lang="en-US" sz="1200" dirty="0">
                <a:effectLst/>
              </a:rPr>
              <a:t>as a taste enhancer.</a:t>
            </a:r>
            <a:endParaRPr lang="en-US" sz="1200" dirty="0"/>
          </a:p>
          <a:p>
            <a:pPr marL="285750" indent="-285750">
              <a:lnSpc>
                <a:spcPct val="150000"/>
              </a:lnSpc>
              <a:buFont typeface="Courier New" panose="02070309020205020404" pitchFamily="49" charset="0"/>
              <a:buChar char="o"/>
            </a:pPr>
            <a:r>
              <a:rPr lang="en-US" sz="1400" b="1" dirty="0"/>
              <a:t>Fruits</a:t>
            </a:r>
            <a:r>
              <a:rPr lang="en-US" sz="1200" dirty="0"/>
              <a:t>: </a:t>
            </a:r>
            <a:r>
              <a:rPr lang="en-US" sz="1200" dirty="0">
                <a:effectLst/>
              </a:rPr>
              <a:t>Fruitiness can either be added or be a result of hops, some strains of yeast or malts used.</a:t>
            </a:r>
            <a:endParaRPr lang="en-US" sz="1200" dirty="0"/>
          </a:p>
          <a:p>
            <a:pPr marL="285750" indent="-285750">
              <a:lnSpc>
                <a:spcPct val="150000"/>
              </a:lnSpc>
              <a:buFont typeface="Courier New" panose="02070309020205020404" pitchFamily="49" charset="0"/>
              <a:buChar char="o"/>
            </a:pPr>
            <a:r>
              <a:rPr lang="en-US" sz="1400" b="1" dirty="0"/>
              <a:t>Hoppy</a:t>
            </a:r>
            <a:r>
              <a:rPr lang="en-US" sz="1200" dirty="0"/>
              <a:t>: Solid Malt base but </a:t>
            </a:r>
            <a:r>
              <a:rPr lang="en-US" sz="1200" dirty="0">
                <a:effectLst/>
              </a:rPr>
              <a:t>Hops dominate. Counterbalance the sweetness.</a:t>
            </a:r>
            <a:endParaRPr lang="en-US" sz="1200" dirty="0"/>
          </a:p>
          <a:p>
            <a:pPr marL="285750" indent="-285750">
              <a:lnSpc>
                <a:spcPct val="150000"/>
              </a:lnSpc>
              <a:buFont typeface="Courier New" panose="02070309020205020404" pitchFamily="49" charset="0"/>
              <a:buChar char="o"/>
            </a:pPr>
            <a:r>
              <a:rPr lang="en-US" sz="1400" b="1" dirty="0"/>
              <a:t>Spices</a:t>
            </a:r>
            <a:r>
              <a:rPr lang="en-US" sz="1200" dirty="0"/>
              <a:t>: </a:t>
            </a:r>
            <a:r>
              <a:rPr lang="en-US" sz="1200" dirty="0">
                <a:effectLst/>
              </a:rPr>
              <a:t>Imparted by the yeast, especially when yeast is aged for several years.</a:t>
            </a:r>
            <a:endParaRPr lang="en-US" sz="1200" dirty="0"/>
          </a:p>
          <a:p>
            <a:pPr marL="285750" indent="-285750">
              <a:lnSpc>
                <a:spcPct val="150000"/>
              </a:lnSpc>
              <a:buFont typeface="Courier New" panose="02070309020205020404" pitchFamily="49" charset="0"/>
              <a:buChar char="o"/>
            </a:pPr>
            <a:r>
              <a:rPr lang="en-US" sz="1400" b="1" dirty="0"/>
              <a:t>Malty</a:t>
            </a:r>
            <a:r>
              <a:rPr lang="en-US" sz="1200" dirty="0"/>
              <a:t>: </a:t>
            </a:r>
            <a:r>
              <a:rPr lang="en-US" sz="1200" dirty="0">
                <a:effectLst/>
              </a:rPr>
              <a:t>Malts dominate, usually sweet.</a:t>
            </a:r>
            <a:endParaRPr lang="en-US" dirty="0"/>
          </a:p>
          <a:p>
            <a:pPr marL="285750" indent="-285750">
              <a:buFont typeface="Courier New" panose="02070309020205020404" pitchFamily="49" charset="0"/>
              <a:buChar char="o"/>
            </a:pPr>
            <a:endParaRPr lang="en-US" dirty="0"/>
          </a:p>
        </p:txBody>
      </p:sp>
      <p:pic>
        <p:nvPicPr>
          <p:cNvPr id="8" name="Content Placeholder 7">
            <a:extLst>
              <a:ext uri="{FF2B5EF4-FFF2-40B4-BE49-F238E27FC236}">
                <a16:creationId xmlns:a16="http://schemas.microsoft.com/office/drawing/2014/main" id="{9C2C15E9-1C1A-D76F-A0FA-73501C47601C}"/>
              </a:ext>
            </a:extLst>
          </p:cNvPr>
          <p:cNvPicPr>
            <a:picLocks noGrp="1" noChangeAspect="1"/>
          </p:cNvPicPr>
          <p:nvPr>
            <p:ph idx="1"/>
          </p:nvPr>
        </p:nvPicPr>
        <p:blipFill>
          <a:blip r:embed="rId3"/>
          <a:stretch>
            <a:fillRect/>
          </a:stretch>
        </p:blipFill>
        <p:spPr>
          <a:xfrm>
            <a:off x="6495222" y="1650746"/>
            <a:ext cx="5255925" cy="4058743"/>
          </a:xfrm>
        </p:spPr>
      </p:pic>
    </p:spTree>
    <p:extLst>
      <p:ext uri="{BB962C8B-B14F-4D97-AF65-F5344CB8AC3E}">
        <p14:creationId xmlns:p14="http://schemas.microsoft.com/office/powerpoint/2010/main" val="3194188291"/>
      </p:ext>
    </p:extLst>
  </p:cSld>
  <p:clrMapOvr>
    <a:masterClrMapping/>
  </p:clrMapOvr>
</p:sld>
</file>

<file path=ppt/theme/theme1.xml><?xml version="1.0" encoding="utf-8"?>
<a:theme xmlns:a="http://schemas.openxmlformats.org/drawingml/2006/main" name="GradientUnivers">
  <a:themeElements>
    <a:clrScheme name="Custom 18">
      <a:dk1>
        <a:sysClr val="windowText" lastClr="000000"/>
      </a:dk1>
      <a:lt1>
        <a:sysClr val="window" lastClr="FFFFFF"/>
      </a:lt1>
      <a:dk2>
        <a:srgbClr val="505046"/>
      </a:dk2>
      <a:lt2>
        <a:srgbClr val="EEECE1"/>
      </a:lt2>
      <a:accent1>
        <a:srgbClr val="E84C22"/>
      </a:accent1>
      <a:accent2>
        <a:srgbClr val="FFDD7D"/>
      </a:accent2>
      <a:accent3>
        <a:srgbClr val="B64926"/>
      </a:accent3>
      <a:accent4>
        <a:srgbClr val="C85600"/>
      </a:accent4>
      <a:accent5>
        <a:srgbClr val="FFCC00"/>
      </a:accent5>
      <a:accent6>
        <a:srgbClr val="B22600"/>
      </a:accent6>
      <a:hlink>
        <a:srgbClr val="FFF8E5"/>
      </a:hlink>
      <a:folHlink>
        <a:srgbClr val="666699"/>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Galaxy presentation</Template>
  <TotalTime>0</TotalTime>
  <Words>1353</Words>
  <Application>Microsoft Office PowerPoint</Application>
  <PresentationFormat>Widescreen</PresentationFormat>
  <Paragraphs>173</Paragraphs>
  <Slides>32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OpenSans</vt:lpstr>
      <vt:lpstr>Arial</vt:lpstr>
      <vt:lpstr>Arial</vt:lpstr>
      <vt:lpstr>Calibri</vt:lpstr>
      <vt:lpstr>Courier New</vt:lpstr>
      <vt:lpstr>Univers</vt:lpstr>
      <vt:lpstr>GradientUnivers</vt:lpstr>
      <vt:lpstr>Building a  beer recommender</vt:lpstr>
      <vt:lpstr>Agenda getting to a first mvp</vt:lpstr>
      <vt:lpstr>Goal 🎯</vt:lpstr>
      <vt:lpstr>GETTING TO KNOW THE  DATA</vt:lpstr>
      <vt:lpstr>Features – Text, ABV and Bitterness</vt:lpstr>
      <vt:lpstr>Features – ABV and Style</vt:lpstr>
      <vt:lpstr>Features – Main Style</vt:lpstr>
      <vt:lpstr>Features – Substyle</vt:lpstr>
      <vt:lpstr>Features – Beer profile</vt:lpstr>
      <vt:lpstr>Features – Reviews</vt:lpstr>
      <vt:lpstr>Features – Average Reviews</vt:lpstr>
      <vt:lpstr>Features – Number of Reviews</vt:lpstr>
      <vt:lpstr>Numerical  distributions</vt:lpstr>
      <vt:lpstr>Correlations</vt:lpstr>
      <vt:lpstr>Predicting ABV</vt:lpstr>
      <vt:lpstr>Predicting Review Overall</vt:lpstr>
      <vt:lpstr>Creating a first  model</vt:lpstr>
      <vt:lpstr>What features do we want the model to work with?</vt:lpstr>
      <vt:lpstr>What features do we want the model to work with?</vt:lpstr>
      <vt:lpstr>Clustering with KMeans</vt:lpstr>
      <vt:lpstr>Let’s have a look at some clusters</vt:lpstr>
      <vt:lpstr>Building a beer recommender</vt:lpstr>
      <vt:lpstr>What can we use to make good recommendations?</vt:lpstr>
      <vt:lpstr>Architecture of the recommender</vt:lpstr>
      <vt:lpstr>Now it’s time for  testing</vt:lpstr>
      <vt:lpstr>Testing -&gt; Bugs -&gt; Solutions -&gt; Improved MVP</vt:lpstr>
      <vt:lpstr>Magic recommender in the Python,  who’s the tastiest one of all?</vt:lpstr>
      <vt:lpstr>PowerPoint Presentation</vt:lpstr>
      <vt:lpstr>What are the  next steps</vt:lpstr>
      <vt:lpstr>Future work</vt:lpstr>
      <vt:lpstr>Thank you</vt:lpstr>
      <vt:lpstr>Link to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camille coeurjoly</dc:creator>
  <cp:lastModifiedBy>camille coeurjoly</cp:lastModifiedBy>
  <cp:revision>23</cp:revision>
  <dcterms:created xsi:type="dcterms:W3CDTF">2022-07-08T09:58:26Z</dcterms:created>
  <dcterms:modified xsi:type="dcterms:W3CDTF">2022-07-08T23:38:25Z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